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63" r:id="rId3"/>
    <p:sldId id="264" r:id="rId4"/>
    <p:sldId id="285" r:id="rId5"/>
    <p:sldId id="290" r:id="rId6"/>
    <p:sldId id="270" r:id="rId7"/>
    <p:sldId id="291" r:id="rId8"/>
    <p:sldId id="293" r:id="rId9"/>
    <p:sldId id="292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4" r:id="rId24"/>
    <p:sldId id="315" r:id="rId25"/>
    <p:sldId id="316" r:id="rId26"/>
    <p:sldId id="313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70484E"/>
    <a:srgbClr val="623F43"/>
    <a:srgbClr val="93F8F3"/>
    <a:srgbClr val="38C0B9"/>
    <a:srgbClr val="021638"/>
    <a:srgbClr val="023871"/>
    <a:srgbClr val="00366E"/>
    <a:srgbClr val="002956"/>
    <a:srgbClr val="235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6357" autoAdjust="0"/>
  </p:normalViewPr>
  <p:slideViewPr>
    <p:cSldViewPr snapToGrid="0">
      <p:cViewPr varScale="1">
        <p:scale>
          <a:sx n="90" d="100"/>
          <a:sy n="90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CE797-3D68-4CD6-BDAF-AA67429C4364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CF284-61B6-4E9E-9E6F-E8F43968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área de exploração e produção de óleo e gás em ambiente offshore, poços são perfurados estrategicamente visando extrair hidrocarbonetos armazenados em rochas reservatório localizadas em determinadas profundidades abaixo do leito marinho.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cenário brasileiro, a descoberta de reservatórios no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-sal, anunciada no fim de 2006, gerou grande expectativa pelo potencial de exploração no sentido de se gerar um aumento significativo nas reservas de petróleo do país. No entanto, a produção neste contexto é mais complexa visto que, em geral, se aumenta razoavelmente a profundidade a ser vencida na operação, podendo chegar a profundidades em torno de 7 km em relação ao nível do mar.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 questão desafiadora é a presença de rochas salinas na estratigrafia dessas bacias, visto que estas rochas apresentam um comportamento viscoelástico acentuado, ou seja, logo após a passagem da broca de perfuração, apresentam tendência de deslocamento no sentido do fechamento do poço.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fechamento pode ocasionar o aprisionamento da coluna de perfuração e outras complicações, de forma que a previsão de sua evolução no tempo é essencial para: a) determinação do peso de fluido ideal a ser utilizado durante a perfuração, evitando colapso do poço; e b) recomendações acerca da necessidade de alargamento do poço em determinadas profundidades críticas, também chamada de repasse, evitando o fechamento excessivo da formação rochosa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1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8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49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9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93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4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16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6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20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8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6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4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52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9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6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33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61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3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7F79C-A982-4AC0-A8BB-CC2441777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EE7204-0291-4723-B0AE-DEE307FCA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D33BFD-F908-4416-8891-9E429E7E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D93A-BFE9-4D03-BF3A-71EB8EABCC6B}" type="datetime1">
              <a:rPr lang="en-US" smtClean="0"/>
              <a:t>2/17/2020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DCBCCB-10E9-4AB2-8335-6DE88D02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5179D-9591-4554-9E5E-A97EC918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2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C32E2-6DB0-4EAA-B4FD-2CE7BC7B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EEF4BE-2281-4D4F-AD0C-FFC0DF700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7D9B73-AC51-4E4B-B584-224F20C4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1832-B795-4F1C-AC5B-45E09D52C66A}" type="datetime1">
              <a:rPr lang="en-US" smtClean="0"/>
              <a:t>2/17/2020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6F0567-8040-4E0B-B06A-D056A2C1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B33B06-73CA-4894-9DF2-981BF2CF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7D6487-7D2F-427E-BF02-6824960BA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255372-8675-4CB7-9795-6A2F99660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52BBCF-04E6-4C7F-9B04-1937C08F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89A-5EBF-47E5-AC4C-570E38F6C05D}" type="datetime1">
              <a:rPr lang="en-US" smtClean="0"/>
              <a:t>2/17/2020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5DEA51-11E2-40BD-82C0-27FDB734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28F1D7-96F7-425F-BF31-AB94FD21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2C87E-832C-469A-A807-68F32C90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F0898-D0CD-455B-BA71-97F8E37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75573E-5E0D-4000-B8C4-BE4A00A1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C184-AE65-4B6B-8A77-319D6AA8B131}" type="datetime1">
              <a:rPr lang="en-US" smtClean="0"/>
              <a:t>2/17/2020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8D15A5-2382-4C1F-BB69-0F3147E1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9E4670-045B-46AF-81F6-FC686C87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71C78-44DA-4E72-BB51-4E7C5C63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CD2CE8-E5DC-44D2-A3E1-7F2C24408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6A5897-B51B-4B5C-BF44-AD93FAA6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0405-A5CF-480E-BF2E-171677394AFA}" type="datetime1">
              <a:rPr lang="en-US" smtClean="0"/>
              <a:t>2/17/2020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C35DD-5A82-4944-8DB9-DB2FC97A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59D4CA-31D4-4336-994D-C5360589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3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35399-71CE-47D9-8D3A-987D0295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E7D70B-FA18-4D2D-901F-EBD2901CC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FFE9E8-A624-4D32-B6AB-3A632507E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605EA6-3D25-4072-B362-EA2BF400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DA508-6D15-4B10-BE84-1852E8711A01}" type="datetime1">
              <a:rPr lang="en-US" smtClean="0"/>
              <a:t>2/17/2020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43E217-4F61-4FFE-9C6B-FBA9ABF8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F76CEF-3C2A-4741-B8ED-C8D7021B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6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D6CD-F301-4CA7-A400-905C2915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B153C1-E551-4193-ABA1-EDE0FBD2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089F6C-7A83-40A7-BF0C-7E3BAA74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EDEAF7-9A1E-4DC1-A7B2-4D5216D33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B35546-A6F7-45F0-A51C-CBAF23224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745BE5-B228-4B8A-BF86-0B31ECCD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0A11-2552-4EC0-8888-52F061640F4A}" type="datetime1">
              <a:rPr lang="en-US" smtClean="0"/>
              <a:t>2/17/2020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3ADFDB-7B61-46A9-A1A7-BFB32BB7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F20D73-F888-4387-BAE0-94D5E37F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62AC1-C475-4383-957A-E0670668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3E91BE-53F3-436D-B167-80ED2414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EA83-B04D-459D-AC29-D3843E4985CE}" type="datetime1">
              <a:rPr lang="en-US" smtClean="0"/>
              <a:t>2/17/2020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B3407-AD84-4090-9B09-53094F12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C9B748-5243-4933-8176-671F9458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5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769AA8-6A21-4749-8B8D-DFDB369A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876E-178D-42BC-B465-1594E6FC3994}" type="datetime1">
              <a:rPr lang="en-US" smtClean="0"/>
              <a:t>2/17/2020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9180CB-0DB8-43AF-B992-ED005073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DEF91D-2187-4594-9F19-A72D97BA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7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00A6E-9754-4DB9-BD3A-A99942F4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6926C-A69A-4289-88BE-C64432CDE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99DEC-6D40-4BD0-99C0-2F3CC4377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706800-2126-4416-BF3D-6C70A900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897C-3D2A-4CA2-84DC-14E761D26A35}" type="datetime1">
              <a:rPr lang="en-US" smtClean="0"/>
              <a:t>2/17/2020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388F98-F234-4BA7-94A8-1EF6569E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5C7D8C-5F97-422E-AA85-6352C5A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1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8AC8D-0EA5-4861-8F35-13D70FB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4873A0-76BA-45D3-818D-DA2253D7A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AADA62-2612-46FC-94EB-E47E0F149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46D1CB-50A7-4EAD-BD31-49F2360C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849-A4E7-4884-A166-7AD6DD2CB88F}" type="datetime1">
              <a:rPr lang="en-US" smtClean="0"/>
              <a:t>2/17/2020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9ECC55-63E8-4316-A9F0-2F0DA0A7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797F74-D24E-491D-9EEA-724DABB7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2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33775E2-3005-4DE6-A873-33574125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A6FD3B-C737-4697-ADC8-702058A7D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FFECDF-3E61-4D7B-93D2-58626FAEE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E1C9-5922-431B-B910-CF9EA38095DF}" type="datetime1">
              <a:rPr lang="en-US" smtClean="0"/>
              <a:t>2/17/2020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DC6758-4FAE-4B43-BFC3-E444CD4A0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D98E2-CC51-48DB-835C-A185B71FB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9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oxima 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EA274D1-BD82-4574-B5CA-DF033417109D}"/>
              </a:ext>
            </a:extLst>
          </p:cNvPr>
          <p:cNvSpPr txBox="1"/>
          <p:nvPr/>
        </p:nvSpPr>
        <p:spPr>
          <a:xfrm>
            <a:off x="595085" y="2057315"/>
            <a:ext cx="550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Utilização de técnicas de aprendizagem profunda para estimativa de fechamento de poços verticais em rochas salinas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CCF37D-EBB2-428F-83AC-1C8DB405E716}"/>
              </a:ext>
            </a:extLst>
          </p:cNvPr>
          <p:cNvSpPr txBox="1"/>
          <p:nvPr/>
        </p:nvSpPr>
        <p:spPr>
          <a:xfrm>
            <a:off x="595085" y="528390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Ricardo A. Fernandes</a:t>
            </a:r>
          </a:p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Matrícula: 2019105350 (PPGEC/UFAL)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61388E-CA2C-4C59-9940-B8D40D1CCCBD}"/>
              </a:ext>
            </a:extLst>
          </p:cNvPr>
          <p:cNvSpPr txBox="1"/>
          <p:nvPr/>
        </p:nvSpPr>
        <p:spPr>
          <a:xfrm>
            <a:off x="595085" y="3882573"/>
            <a:ext cx="4978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Projeto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Tópicos Especiais em Computação Visual e Inteligente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Aprendizagem Profunda – PPGI017-10, 2019.2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Prof. Tiago F. Vieira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6B0D92-CC0E-4454-B696-9AB7F1635B53}"/>
              </a:ext>
            </a:extLst>
          </p:cNvPr>
          <p:cNvSpPr txBox="1"/>
          <p:nvPr/>
        </p:nvSpPr>
        <p:spPr>
          <a:xfrm>
            <a:off x="595085" y="6162589"/>
            <a:ext cx="317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Maceió, 12 de fevereiro de 2019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A3A606C-B54E-454D-BD33-7411C8EBFC3F}"/>
              </a:ext>
            </a:extLst>
          </p:cNvPr>
          <p:cNvGrpSpPr/>
          <p:nvPr/>
        </p:nvGrpSpPr>
        <p:grpSpPr>
          <a:xfrm>
            <a:off x="694671" y="466228"/>
            <a:ext cx="4549997" cy="836172"/>
            <a:chOff x="5304289" y="-2014279"/>
            <a:chExt cx="6780513" cy="124608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2326ED1-0C3F-4427-8D1B-E02B21F1E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289" y="-2014279"/>
              <a:ext cx="716498" cy="124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tec ufal logo">
              <a:extLst>
                <a:ext uri="{FF2B5EF4-FFF2-40B4-BE49-F238E27FC236}">
                  <a16:creationId xmlns:a16="http://schemas.microsoft.com/office/drawing/2014/main" id="{A4AE66E5-5393-4915-B5A8-F8589F1E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526" y="-1828634"/>
              <a:ext cx="1892217" cy="8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nÃ­cio">
              <a:extLst>
                <a:ext uri="{FF2B5EF4-FFF2-40B4-BE49-F238E27FC236}">
                  <a16:creationId xmlns:a16="http://schemas.microsoft.com/office/drawing/2014/main" id="{B8D8D33A-197B-4128-BF86-8A3E3B496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482" y="-1781463"/>
              <a:ext cx="3264320" cy="78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24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Importar bibliotecas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Definir modelo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Nome do modelo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Parâmetro de litologia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0, para halita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1, para taquidrita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Nome do parâmetro de desloc.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‘d0’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‘d24’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‘d48’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76F98-44C6-4F1B-B5F1-EDD7B7DCB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" t="1382" r="15861" b="-1"/>
          <a:stretch/>
        </p:blipFill>
        <p:spPr>
          <a:xfrm>
            <a:off x="3753658" y="594309"/>
            <a:ext cx="7721600" cy="52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5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Carregar dados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Arquivo .csv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Definir colunas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Inputs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Labels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filtragem de dados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Depende de litologia e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Aplicar filtragem de dados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600" dirty="0">
              <a:ea typeface="Eurostile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552F8-91E2-4880-AED2-AAA41C48C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11782" r="16827"/>
          <a:stretch/>
        </p:blipFill>
        <p:spPr>
          <a:xfrm>
            <a:off x="3753658" y="594309"/>
            <a:ext cx="7721600" cy="46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B81A7-4251-4BC6-9CBE-35D9A394D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2" r="16095"/>
          <a:stretch/>
        </p:blipFill>
        <p:spPr>
          <a:xfrm>
            <a:off x="3753658" y="594309"/>
            <a:ext cx="7737546" cy="5144218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para split dos dados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Aplicação do split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80% treinamento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20% validação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Separar dados em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Variáveis de entrada (X)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Label (Y)</a:t>
            </a:r>
          </a:p>
        </p:txBody>
      </p:sp>
    </p:spTree>
    <p:extLst>
      <p:ext uri="{BB962C8B-B14F-4D97-AF65-F5344CB8AC3E}">
        <p14:creationId xmlns:p14="http://schemas.microsoft.com/office/powerpoint/2010/main" val="368287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C0F4B-3D76-41D1-A745-78A720817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" r="22081"/>
          <a:stretch/>
        </p:blipFill>
        <p:spPr>
          <a:xfrm>
            <a:off x="3753658" y="594309"/>
            <a:ext cx="7737546" cy="5696745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para normalização dos dados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Distribuição normal padrão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Média = 0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Desvio padrão = 1</a:t>
            </a:r>
          </a:p>
          <a:p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Aplicar normalização única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Mostrar número de: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Variáveis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Amostras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</p:txBody>
      </p:sp>
    </p:spTree>
    <p:extLst>
      <p:ext uri="{BB962C8B-B14F-4D97-AF65-F5344CB8AC3E}">
        <p14:creationId xmlns:p14="http://schemas.microsoft.com/office/powerpoint/2010/main" val="77245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Definir parâmetros para modelo Keras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camadas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Neurônios por camada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Funções de ativação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Kernel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Initializer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Regularizer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Bias regularizer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Dropout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Otimizer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Tipo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Learning rate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épocas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Tamanho do batch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Callbacks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81306-0D1D-4D6B-A16E-B3210248E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" r="18007"/>
          <a:stretch/>
        </p:blipFill>
        <p:spPr>
          <a:xfrm>
            <a:off x="3753658" y="594309"/>
            <a:ext cx="773754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6EB223-EDF4-444C-A1D0-AEDF7DD61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" r="33804"/>
          <a:stretch/>
        </p:blipFill>
        <p:spPr>
          <a:xfrm>
            <a:off x="5792009" y="245966"/>
            <a:ext cx="6057092" cy="6315956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50366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genérica para definição do modelo Keras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Problema de regressão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Não especificar função de ativação na última camada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Usar função de perda ‘Mean Squared Error’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Usar ‘Mean Absolute Error’ como métrica ao invés da acurácia (não faz sentido em problemas de regressão)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845F74-2BF0-4F71-9F49-17FBC90E5AA0}"/>
              </a:ext>
            </a:extLst>
          </p:cNvPr>
          <p:cNvGrpSpPr/>
          <p:nvPr/>
        </p:nvGrpSpPr>
        <p:grpSpPr>
          <a:xfrm>
            <a:off x="718468" y="2629024"/>
            <a:ext cx="4404052" cy="1428225"/>
            <a:chOff x="350828" y="3195394"/>
            <a:chExt cx="4968087" cy="16111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F070BEF-C45C-4FC1-813E-5C650442B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329" y="3195394"/>
              <a:ext cx="4712586" cy="161114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17D8BA-7394-412F-8A14-0AE1D23CC568}"/>
                </a:ext>
              </a:extLst>
            </p:cNvPr>
            <p:cNvSpPr/>
            <p:nvPr/>
          </p:nvSpPr>
          <p:spPr>
            <a:xfrm>
              <a:off x="350828" y="4313704"/>
              <a:ext cx="4968087" cy="223176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CA27AF-2EEC-48F5-84C5-A120989D0FB2}"/>
              </a:ext>
            </a:extLst>
          </p:cNvPr>
          <p:cNvSpPr txBox="1"/>
          <p:nvPr/>
        </p:nvSpPr>
        <p:spPr>
          <a:xfrm>
            <a:off x="967816" y="4025483"/>
            <a:ext cx="3985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Fonte: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Chollet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F. (2018) Deep Learning with Python. Manning Publications Co.</a:t>
            </a:r>
            <a:endParaRPr lang="pt-BR" sz="9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80A00-E1A6-4BAE-9318-F86025361F12}"/>
              </a:ext>
            </a:extLst>
          </p:cNvPr>
          <p:cNvSpPr txBox="1"/>
          <p:nvPr/>
        </p:nvSpPr>
        <p:spPr>
          <a:xfrm>
            <a:off x="604153" y="5016564"/>
            <a:ext cx="4712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Fonte: </a:t>
            </a:r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https://www.kaggle.com/ironfrown/deep-learning-house-price-prediction-keras</a:t>
            </a:r>
            <a:endParaRPr lang="pt-BR" sz="9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31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50366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Aplicar método de ajuste (Fit)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BADEC-70C7-4FDD-9F68-9DCC0FA13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" r="38604"/>
          <a:stretch/>
        </p:blipFill>
        <p:spPr>
          <a:xfrm>
            <a:off x="3753658" y="594309"/>
            <a:ext cx="6049163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3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2154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Avaliar medidas de ‘Loss’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Avaliar erro absoluto percentual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usando método ‘Predict’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7A8195-F599-460B-AFA2-C97FA6E82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" r="18335"/>
          <a:stretch/>
        </p:blipFill>
        <p:spPr>
          <a:xfrm>
            <a:off x="3753658" y="594309"/>
            <a:ext cx="776943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9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B2F916-795A-4EED-B069-B451ACC17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" t="46738" r="43253"/>
          <a:stretch/>
        </p:blipFill>
        <p:spPr>
          <a:xfrm>
            <a:off x="3925110" y="2908615"/>
            <a:ext cx="5218892" cy="39493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0F1CAA-B89A-4263-A92E-69390EE91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" t="823" r="43253" b="53292"/>
          <a:stretch/>
        </p:blipFill>
        <p:spPr>
          <a:xfrm>
            <a:off x="6973108" y="0"/>
            <a:ext cx="5218892" cy="340238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215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para plotar histórico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‘Loss’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Trainamento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‘Mean Absolute Error’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</p:txBody>
      </p:sp>
    </p:spTree>
    <p:extLst>
      <p:ext uri="{BB962C8B-B14F-4D97-AF65-F5344CB8AC3E}">
        <p14:creationId xmlns:p14="http://schemas.microsoft.com/office/powerpoint/2010/main" val="338202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9E6AA1-F560-4515-855B-A6F5E6AF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572" y="518027"/>
            <a:ext cx="6117942" cy="517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01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instantâneo em 0h)</a:t>
            </a:r>
          </a:p>
          <a:p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 hidden layers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36 neurônios em cada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Output layer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1 único neurônio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Optimizador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Teste com Adam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SGD (Stochastic Gradient Descent)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Learning rate = 0.1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Momentum = 0.8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Amostras: 1170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Treinamento: 935 (80%)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Validação: 235 (20%)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Tamanho do batch = 128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épocas: 100 k</a:t>
            </a:r>
          </a:p>
        </p:txBody>
      </p:sp>
    </p:spTree>
    <p:extLst>
      <p:ext uri="{BB962C8B-B14F-4D97-AF65-F5344CB8AC3E}">
        <p14:creationId xmlns:p14="http://schemas.microsoft.com/office/powerpoint/2010/main" val="23395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C41CD-CDA5-47C6-8FDF-825EF9829C36}"/>
              </a:ext>
            </a:extLst>
          </p:cNvPr>
          <p:cNvSpPr txBox="1"/>
          <p:nvPr/>
        </p:nvSpPr>
        <p:spPr>
          <a:xfrm>
            <a:off x="488374" y="1043731"/>
            <a:ext cx="5813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Rochas salinas: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Presença associada a reservatórios de petróleo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Impermeabilidade: boas rochas selantes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Fluência: deformação no tempo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Peso de fluido: controle do fechamento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Fechamento do poço: aprisionamento de coluna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2E2ED-AB44-E347-81BA-6DF3E94A1D4B}"/>
              </a:ext>
            </a:extLst>
          </p:cNvPr>
          <p:cNvSpPr txBox="1"/>
          <p:nvPr/>
        </p:nvSpPr>
        <p:spPr>
          <a:xfrm>
            <a:off x="488374" y="2660040"/>
            <a:ext cx="4335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1600" b="1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Modelagem computacional de rochas salinas: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Simulação do fechamento do poço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Experimentação de cenários diferentes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Projetos mais </a:t>
            </a:r>
            <a:r>
              <a:rPr lang="pt-BR" sz="1600" u="sng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seguros</a:t>
            </a: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 e </a:t>
            </a:r>
            <a:r>
              <a:rPr lang="pt-BR" sz="1600" u="sng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eficientes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33185495-4053-4329-9CC6-88FE81E0F271}"/>
              </a:ext>
            </a:extLst>
          </p:cNvPr>
          <p:cNvSpPr/>
          <p:nvPr/>
        </p:nvSpPr>
        <p:spPr>
          <a:xfrm>
            <a:off x="10324691" y="3706480"/>
            <a:ext cx="12318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>
                <a:solidFill>
                  <a:srgbClr val="00366E"/>
                </a:solidFill>
              </a:rPr>
              <a:t>Petrobras</a:t>
            </a:r>
          </a:p>
        </p:txBody>
      </p:sp>
      <p:pic>
        <p:nvPicPr>
          <p:cNvPr id="31" name="Imagem 30" descr="Uma imagem contendo caixa&#10;&#10;Descrição gerada automaticamente">
            <a:extLst>
              <a:ext uri="{FF2B5EF4-FFF2-40B4-BE49-F238E27FC236}">
                <a16:creationId xmlns:a16="http://schemas.microsoft.com/office/drawing/2014/main" id="{8F07B53D-BB41-4948-B1F9-C6521B7D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7" r="18630"/>
          <a:stretch/>
        </p:blipFill>
        <p:spPr>
          <a:xfrm>
            <a:off x="7727576" y="444237"/>
            <a:ext cx="3828991" cy="3262243"/>
          </a:xfrm>
          <a:prstGeom prst="rect">
            <a:avLst/>
          </a:prstGeom>
        </p:spPr>
      </p:pic>
      <p:pic>
        <p:nvPicPr>
          <p:cNvPr id="8" name="Imagem 7" descr="Uma imagem contendo rua&#10;&#10;Descrição gerada automaticamente">
            <a:extLst>
              <a:ext uri="{FF2B5EF4-FFF2-40B4-BE49-F238E27FC236}">
                <a16:creationId xmlns:a16="http://schemas.microsoft.com/office/drawing/2014/main" id="{A0CE349B-CE15-43DF-930F-F6E3CB652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29" y="2682363"/>
            <a:ext cx="3025827" cy="3065294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2B55E514-F7EE-4F25-A1D2-B9392AAF6670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Motivação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1238EE-C1FF-4915-9CE1-2E8CC8DD3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398692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9E53B5-C3D3-436A-B563-D8CE75C43DC5}"/>
              </a:ext>
            </a:extLst>
          </p:cNvPr>
          <p:cNvSpPr/>
          <p:nvPr/>
        </p:nvSpPr>
        <p:spPr>
          <a:xfrm>
            <a:off x="7726680" y="36347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726680" y="4724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modelo 01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instantâneo em 0h)</a:t>
            </a:r>
          </a:p>
          <a:p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 hidden layers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36 neurônios em cada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Output layer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1 único neurônio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Optimizador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Teste com Adam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SGD (Stochastic Gradient Descent)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Learning rate = 0.1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Momentum = 0.8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Amostras: 1170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Treinamento: 935 (80%)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Validação: 235 (20%)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Tamanho do batch = 128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épocas: 100 k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Elapsed time: 10 min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6E6607-97D7-4056-B556-55551517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8" b="47750"/>
          <a:stretch/>
        </p:blipFill>
        <p:spPr>
          <a:xfrm>
            <a:off x="7115177" y="275858"/>
            <a:ext cx="4793957" cy="3091586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EDD69A9F-2260-4B8A-9E1C-6801E59A7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6" b="5381"/>
          <a:stretch/>
        </p:blipFill>
        <p:spPr>
          <a:xfrm>
            <a:off x="7115177" y="3455063"/>
            <a:ext cx="4793957" cy="3091586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07896"/>
              </p:ext>
            </p:extLst>
          </p:nvPr>
        </p:nvGraphicFramePr>
        <p:xfrm>
          <a:off x="4064727" y="95976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6711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4.33e-04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3.21e-07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7.33e-04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9.84e-07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19710"/>
              </p:ext>
            </p:extLst>
          </p:nvPr>
        </p:nvGraphicFramePr>
        <p:xfrm>
          <a:off x="4064727" y="4126230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6711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0.055%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2.752%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0.101%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3.123%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9E53B5-C3D3-436A-B563-D8CE75C43DC5}"/>
              </a:ext>
            </a:extLst>
          </p:cNvPr>
          <p:cNvSpPr/>
          <p:nvPr/>
        </p:nvSpPr>
        <p:spPr>
          <a:xfrm>
            <a:off x="7726680" y="36347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726680" y="4724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modelo 01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instantâneo em 0h)</a:t>
            </a:r>
          </a:p>
          <a:p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 hidden layers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36 neurônios em cada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Output layer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1 único neurônio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Optimizador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Teste com Adam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SGD (Stochastic Gradient Descent)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Learning rate = 0.1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Momentum = 0.8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Amostras: 1170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Treinamento: 935 (80%)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Validação: 235 (20%)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Tamanho do batch = 128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épocas: 100 k → </a:t>
            </a: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1 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Elapsed time: 10 min → </a:t>
            </a: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2 h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249919"/>
              </p:ext>
            </p:extLst>
          </p:nvPr>
        </p:nvGraphicFramePr>
        <p:xfrm>
          <a:off x="4064727" y="537210"/>
          <a:ext cx="291954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6711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4.33e-04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9.44e-05</a:t>
                      </a:r>
                      <a:endParaRPr lang="pt-BR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3.21e-07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1.55e-08</a:t>
                      </a:r>
                      <a:endParaRPr lang="pt-BR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7.33e-04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2.92e-04</a:t>
                      </a:r>
                      <a:endParaRPr lang="pt-BR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9.84e-07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2.05e-07</a:t>
                      </a:r>
                      <a:endParaRPr lang="pt-BR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14257"/>
              </p:ext>
            </p:extLst>
          </p:nvPr>
        </p:nvGraphicFramePr>
        <p:xfrm>
          <a:off x="4064727" y="3699510"/>
          <a:ext cx="291954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6711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0.055%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0.014%</a:t>
                      </a:r>
                      <a:endParaRPr lang="pt-BR" sz="14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2.752%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0.537%</a:t>
                      </a:r>
                      <a:endParaRPr lang="pt-BR" sz="14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0.101%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0.041%</a:t>
                      </a:r>
                      <a:endParaRPr lang="pt-BR" sz="14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3.123%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1.030%</a:t>
                      </a:r>
                      <a:endParaRPr lang="pt-BR" sz="14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90F71A4-E420-4D40-9422-B314BC5F4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9"/>
          <a:stretch/>
        </p:blipFill>
        <p:spPr>
          <a:xfrm>
            <a:off x="7136692" y="-374235"/>
            <a:ext cx="4761683" cy="3694204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138690B5-F0DB-4523-9839-9023A1AEA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2"/>
          <a:stretch/>
        </p:blipFill>
        <p:spPr>
          <a:xfrm>
            <a:off x="7142981" y="3463965"/>
            <a:ext cx="4761683" cy="346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2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178038" y="4724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42212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02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em 24h)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09307"/>
              </p:ext>
            </p:extLst>
          </p:nvPr>
        </p:nvGraphicFramePr>
        <p:xfrm>
          <a:off x="475795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1.21e-04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2.61e-08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5.10e-03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1.39e-04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271545"/>
              </p:ext>
            </p:extLst>
          </p:nvPr>
        </p:nvGraphicFramePr>
        <p:xfrm>
          <a:off x="3433443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1.297%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115.498%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3.332%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61.812%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EFCB035-ADCA-4AAC-AB7B-D23A11A08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50526"/>
              </p:ext>
            </p:extLst>
          </p:nvPr>
        </p:nvGraphicFramePr>
        <p:xfrm>
          <a:off x="981406" y="4306164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1.01e-04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2.58e-08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5.30e-03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1.51e-04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DFD46051-AFE2-43B7-9920-AE3F454CC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53998"/>
              </p:ext>
            </p:extLst>
          </p:nvPr>
        </p:nvGraphicFramePr>
        <p:xfrm>
          <a:off x="3932908" y="4306164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2.605%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344.504%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5.120%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107.422%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sp>
        <p:nvSpPr>
          <p:cNvPr id="17" name="TextBox 2">
            <a:extLst>
              <a:ext uri="{FF2B5EF4-FFF2-40B4-BE49-F238E27FC236}">
                <a16:creationId xmlns:a16="http://schemas.microsoft.com/office/drawing/2014/main" id="{125F5AB5-6BA3-4516-9AA9-B88AE8FC5063}"/>
              </a:ext>
            </a:extLst>
          </p:cNvPr>
          <p:cNvSpPr txBox="1"/>
          <p:nvPr/>
        </p:nvSpPr>
        <p:spPr>
          <a:xfrm>
            <a:off x="947723" y="3576633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03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em 48h)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04B6D70-8977-4509-882D-C0D63F408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69" b="5300"/>
          <a:stretch/>
        </p:blipFill>
        <p:spPr>
          <a:xfrm>
            <a:off x="6607736" y="331203"/>
            <a:ext cx="4741998" cy="30394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CDC1C40-5700-4834-BCAB-9C41E7A5026F}"/>
              </a:ext>
            </a:extLst>
          </p:cNvPr>
          <p:cNvGrpSpPr/>
          <p:nvPr/>
        </p:nvGrpSpPr>
        <p:grpSpPr>
          <a:xfrm>
            <a:off x="7156378" y="3546109"/>
            <a:ext cx="4741998" cy="3044109"/>
            <a:chOff x="7156378" y="3450581"/>
            <a:chExt cx="4741998" cy="30441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9E53B5-C3D3-436A-B563-D8CE75C43DC5}"/>
                </a:ext>
              </a:extLst>
            </p:cNvPr>
            <p:cNvSpPr/>
            <p:nvPr/>
          </p:nvSpPr>
          <p:spPr>
            <a:xfrm>
              <a:off x="7726680" y="3634740"/>
              <a:ext cx="3703320" cy="250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764A69CF-150F-4C95-B4D2-00A00E340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30" b="5973"/>
            <a:stretch/>
          </p:blipFill>
          <p:spPr>
            <a:xfrm>
              <a:off x="7156378" y="3450581"/>
              <a:ext cx="4741998" cy="3044109"/>
            </a:xfrm>
            <a:prstGeom prst="rect">
              <a:avLst/>
            </a:prstGeom>
          </p:spPr>
        </p:pic>
      </p:grpSp>
      <p:sp>
        <p:nvSpPr>
          <p:cNvPr id="19" name="TextBox 2">
            <a:extLst>
              <a:ext uri="{FF2B5EF4-FFF2-40B4-BE49-F238E27FC236}">
                <a16:creationId xmlns:a16="http://schemas.microsoft.com/office/drawing/2014/main" id="{5D84FEC5-3A05-40DF-AAC6-B4AFF9D4077A}"/>
              </a:ext>
            </a:extLst>
          </p:cNvPr>
          <p:cNvSpPr txBox="1"/>
          <p:nvPr/>
        </p:nvSpPr>
        <p:spPr>
          <a:xfrm>
            <a:off x="3590370" y="3328929"/>
            <a:ext cx="30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Erro absoluto médio (validação): 0.0128 cm 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31213EA3-70F6-4869-A471-2C916AD9A61B}"/>
              </a:ext>
            </a:extLst>
          </p:cNvPr>
          <p:cNvSpPr txBox="1"/>
          <p:nvPr/>
        </p:nvSpPr>
        <p:spPr>
          <a:xfrm>
            <a:off x="4147974" y="6070397"/>
            <a:ext cx="30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Erro absoluto médio (validação): 0.0276 cm </a:t>
            </a:r>
          </a:p>
        </p:txBody>
      </p:sp>
    </p:spTree>
    <p:extLst>
      <p:ext uri="{BB962C8B-B14F-4D97-AF65-F5344CB8AC3E}">
        <p14:creationId xmlns:p14="http://schemas.microsoft.com/office/powerpoint/2010/main" val="227012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178038" y="4724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04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(Taquidrita, deslocamento instantâneo em 0h)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892884"/>
              </p:ext>
            </p:extLst>
          </p:nvPr>
        </p:nvGraphicFramePr>
        <p:xfrm>
          <a:off x="475795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1.63e-04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4.93e-08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2.81e-02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1.74e-03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64256"/>
              </p:ext>
            </p:extLst>
          </p:nvPr>
        </p:nvGraphicFramePr>
        <p:xfrm>
          <a:off x="3433443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0.043%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3.466%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2.847%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131.856%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EFCB035-ADCA-4AAC-AB7B-D23A11A08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920471"/>
              </p:ext>
            </p:extLst>
          </p:nvPr>
        </p:nvGraphicFramePr>
        <p:xfrm>
          <a:off x="981406" y="4306164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5.73e-05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1.30e-08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1.55e-02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1.56e-03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DFD46051-AFE2-43B7-9920-AE3F454CC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747923"/>
              </p:ext>
            </p:extLst>
          </p:nvPr>
        </p:nvGraphicFramePr>
        <p:xfrm>
          <a:off x="3932908" y="4306164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2.947%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196.738%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6.368%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169.192%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sp>
        <p:nvSpPr>
          <p:cNvPr id="17" name="TextBox 2">
            <a:extLst>
              <a:ext uri="{FF2B5EF4-FFF2-40B4-BE49-F238E27FC236}">
                <a16:creationId xmlns:a16="http://schemas.microsoft.com/office/drawing/2014/main" id="{125F5AB5-6BA3-4516-9AA9-B88AE8FC5063}"/>
              </a:ext>
            </a:extLst>
          </p:cNvPr>
          <p:cNvSpPr txBox="1"/>
          <p:nvPr/>
        </p:nvSpPr>
        <p:spPr>
          <a:xfrm>
            <a:off x="947723" y="3576633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05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(Taquidrita, deslocamento em 24h)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9E53B5-C3D3-436A-B563-D8CE75C43DC5}"/>
              </a:ext>
            </a:extLst>
          </p:cNvPr>
          <p:cNvSpPr/>
          <p:nvPr/>
        </p:nvSpPr>
        <p:spPr>
          <a:xfrm>
            <a:off x="7726680" y="3730268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C02B8DF-7B15-48E9-9028-73D02628E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9" b="5300"/>
          <a:stretch/>
        </p:blipFill>
        <p:spPr>
          <a:xfrm>
            <a:off x="6611802" y="331391"/>
            <a:ext cx="4741998" cy="3058044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BDFC56E-7FCB-4545-98A5-96E98EE12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2" b="5300"/>
          <a:stretch/>
        </p:blipFill>
        <p:spPr>
          <a:xfrm>
            <a:off x="7178038" y="3542546"/>
            <a:ext cx="4686302" cy="3071029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7DE92735-CF8C-4D03-988B-ED6ADBFFA399}"/>
              </a:ext>
            </a:extLst>
          </p:cNvPr>
          <p:cNvSpPr txBox="1"/>
          <p:nvPr/>
        </p:nvSpPr>
        <p:spPr>
          <a:xfrm>
            <a:off x="3590370" y="3328929"/>
            <a:ext cx="30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Erro absoluto médio (validação): 0.00279 cm 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EC317C93-2DCA-4826-AE42-7747232F3703}"/>
              </a:ext>
            </a:extLst>
          </p:cNvPr>
          <p:cNvSpPr txBox="1"/>
          <p:nvPr/>
        </p:nvSpPr>
        <p:spPr>
          <a:xfrm>
            <a:off x="4147974" y="6070397"/>
            <a:ext cx="30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Erro absoluto médio (validação): 0.229 cm </a:t>
            </a:r>
          </a:p>
        </p:txBody>
      </p:sp>
    </p:spTree>
    <p:extLst>
      <p:ext uri="{BB962C8B-B14F-4D97-AF65-F5344CB8AC3E}">
        <p14:creationId xmlns:p14="http://schemas.microsoft.com/office/powerpoint/2010/main" val="139904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178038" y="112866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06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(Taquidrita, deslocamento instantâneo em 0h)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49064"/>
              </p:ext>
            </p:extLst>
          </p:nvPr>
        </p:nvGraphicFramePr>
        <p:xfrm>
          <a:off x="475795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4.11e-05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4.81e-09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1.38e-02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1.20e-03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20012"/>
              </p:ext>
            </p:extLst>
          </p:nvPr>
        </p:nvGraphicFramePr>
        <p:xfrm>
          <a:off x="3433443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3.578%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463.561%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6.913%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93.337%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F8FD97D-BEB7-4048-B442-8BD0A726B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8" b="4591"/>
          <a:stretch/>
        </p:blipFill>
        <p:spPr>
          <a:xfrm>
            <a:off x="6611108" y="995256"/>
            <a:ext cx="4742692" cy="3081892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90222724-C990-425A-B2E9-82D4BCB3AC84}"/>
              </a:ext>
            </a:extLst>
          </p:cNvPr>
          <p:cNvSpPr txBox="1"/>
          <p:nvPr/>
        </p:nvSpPr>
        <p:spPr>
          <a:xfrm>
            <a:off x="3590370" y="3328929"/>
            <a:ext cx="303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Erro absoluto médio (validação): 0.37 cm </a:t>
            </a:r>
          </a:p>
        </p:txBody>
      </p:sp>
    </p:spTree>
    <p:extLst>
      <p:ext uri="{BB962C8B-B14F-4D97-AF65-F5344CB8AC3E}">
        <p14:creationId xmlns:p14="http://schemas.microsoft.com/office/powerpoint/2010/main" val="205691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Conclusões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111228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Os modelos de halita (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modelos 01-03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) se mostraram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mais bem comportados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que os modelos envolvendo taquidrita (modelos 04-06)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Os modelos com saída de deslocamento instântaneo em 0h (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modelo 01 e 04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) se mostratam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mais bem comportados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que os demais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O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modelo 01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forneceu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resultados muito bons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para a predição dos valores de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treinamento e validação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, sendo todos os por volta ou menores que 1%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Os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demais modelos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forneceram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erros médios aceitáveis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, no entanto, erros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máximos ainda elevados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Treinamento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: erros médios menores,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erros máximos maiores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Validação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: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erros médios maiores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, erros máximos menores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Ainda buscam-se os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hiperparâmetros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e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arquitetura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de rede ideal para os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modelos 02-06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Variação automatizada de parâmetros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Checagem das métricas de erros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Determinação da rede “ótima”</a:t>
            </a:r>
          </a:p>
        </p:txBody>
      </p:sp>
    </p:spTree>
    <p:extLst>
      <p:ext uri="{BB962C8B-B14F-4D97-AF65-F5344CB8AC3E}">
        <p14:creationId xmlns:p14="http://schemas.microsoft.com/office/powerpoint/2010/main" val="385331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Referências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111228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b="1" dirty="0">
                <a:ea typeface="Eurostile" charset="0"/>
                <a:cs typeface="Arial" panose="020B0604020202020204" pitchFamily="34" charset="0"/>
              </a:rPr>
              <a:t>Machine Learning / Deep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Chollet</a:t>
            </a:r>
            <a:r>
              <a:rPr lang="en-US" sz="1400" dirty="0"/>
              <a:t> F. (2018) Deep Learning with Python. Manning Publications Co.</a:t>
            </a: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/>
              <a:t>Kaggle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https://www.kaggle.com/ironfrown/deep-learning-house-price-prediction-keras</a:t>
            </a: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Machine Learning Mastery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https://machinelearningmastery.com/tutorial-first-neural-network-python-keras/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https://machinelearningmastery.com/applied-deep-learning-in-python-mini-course/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https://machinelearningmastery.com/regression-tutorial-keras-deep-learning-library-python/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https://machinelearningmastery.com/how-to-configure-the-number-of-layers-and-nodes-in-a-neural-network/</a:t>
            </a: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b="1" dirty="0">
                <a:ea typeface="Eurostile" charset="0"/>
                <a:cs typeface="Arial" panose="020B0604020202020204" pitchFamily="34" charset="0"/>
              </a:rPr>
              <a:t>Problema de fechamento de poços em rocha salina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Ferreira J.F., Fernandes R.A., Fernandes C.N.A., Lages E.N. (2019) An automed strategy for simulation of wellbore drilling in salt rocks. XL CILAMCE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Lins G.K.L., Fernandes R.A., Lira W.W.M., Lages E.N. (2019) Study of viscoelastic laws applied to salt rock models. XL CILAMCE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Costa A.M., Poiate Jr E., Amaral C.S., Gonçalves C.J.C., Falcao J.L. (2010) Geomechanics applied to the well design through salt layers in Brazil: a history of success. ARMA 10-239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Poiate Jr E., Costa A.M. Falcao J.L. (2006) Well design of drilling through thick evaporite layers in Santos Basin – Brazil. IADC/SPE 99161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09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2">
            <a:extLst>
              <a:ext uri="{FF2B5EF4-FFF2-40B4-BE49-F238E27FC236}">
                <a16:creationId xmlns:a16="http://schemas.microsoft.com/office/drawing/2014/main" id="{5291459F-3DD1-4421-881C-B9329A34FB63}"/>
              </a:ext>
            </a:extLst>
          </p:cNvPr>
          <p:cNvSpPr txBox="1"/>
          <p:nvPr/>
        </p:nvSpPr>
        <p:spPr>
          <a:xfrm>
            <a:off x="595085" y="2057315"/>
            <a:ext cx="550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Utilização de técnicas de aprendizagem profunda para estimativa de fechamento de poços verticais em rochas salinas</a:t>
            </a:r>
          </a:p>
        </p:txBody>
      </p:sp>
      <p:sp>
        <p:nvSpPr>
          <p:cNvPr id="13" name="CaixaDeTexto 4">
            <a:extLst>
              <a:ext uri="{FF2B5EF4-FFF2-40B4-BE49-F238E27FC236}">
                <a16:creationId xmlns:a16="http://schemas.microsoft.com/office/drawing/2014/main" id="{2CBEFB99-070C-4BD2-97FF-BCC90A52EF3B}"/>
              </a:ext>
            </a:extLst>
          </p:cNvPr>
          <p:cNvSpPr txBox="1"/>
          <p:nvPr/>
        </p:nvSpPr>
        <p:spPr>
          <a:xfrm>
            <a:off x="595085" y="528390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Ricardo A. Fernandes</a:t>
            </a:r>
          </a:p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Matrícula: 2019105350 (PPGEC/UFAL)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8939953B-3570-43D6-8076-39B5C4E980F5}"/>
              </a:ext>
            </a:extLst>
          </p:cNvPr>
          <p:cNvSpPr txBox="1"/>
          <p:nvPr/>
        </p:nvSpPr>
        <p:spPr>
          <a:xfrm>
            <a:off x="595085" y="3882573"/>
            <a:ext cx="4978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Projeto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Tópicos Especiais em Computação Visual e Inteligente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Aprendizagem Profunda – PPGI017-10, 2019.2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Prof. Tiago F. Vieira</a:t>
            </a:r>
          </a:p>
        </p:txBody>
      </p:sp>
      <p:sp>
        <p:nvSpPr>
          <p:cNvPr id="15" name="CaixaDeTexto 6">
            <a:extLst>
              <a:ext uri="{FF2B5EF4-FFF2-40B4-BE49-F238E27FC236}">
                <a16:creationId xmlns:a16="http://schemas.microsoft.com/office/drawing/2014/main" id="{0FD1C782-6D41-4898-992A-626095ACB19D}"/>
              </a:ext>
            </a:extLst>
          </p:cNvPr>
          <p:cNvSpPr txBox="1"/>
          <p:nvPr/>
        </p:nvSpPr>
        <p:spPr>
          <a:xfrm>
            <a:off x="595085" y="6162589"/>
            <a:ext cx="317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Maceió, 12 de fevereiro de 2019</a:t>
            </a:r>
          </a:p>
        </p:txBody>
      </p:sp>
      <p:grpSp>
        <p:nvGrpSpPr>
          <p:cNvPr id="16" name="Agrupar 7">
            <a:extLst>
              <a:ext uri="{FF2B5EF4-FFF2-40B4-BE49-F238E27FC236}">
                <a16:creationId xmlns:a16="http://schemas.microsoft.com/office/drawing/2014/main" id="{40420190-A082-45B4-9AEF-AA4CA853FC5B}"/>
              </a:ext>
            </a:extLst>
          </p:cNvPr>
          <p:cNvGrpSpPr/>
          <p:nvPr/>
        </p:nvGrpSpPr>
        <p:grpSpPr>
          <a:xfrm>
            <a:off x="694671" y="466228"/>
            <a:ext cx="4549997" cy="836172"/>
            <a:chOff x="5304289" y="-2014279"/>
            <a:chExt cx="6780513" cy="1246083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DA148D7-65DF-4E29-8A1C-CC280C2C0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289" y="-2014279"/>
              <a:ext cx="716498" cy="124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ctec ufal logo">
              <a:extLst>
                <a:ext uri="{FF2B5EF4-FFF2-40B4-BE49-F238E27FC236}">
                  <a16:creationId xmlns:a16="http://schemas.microsoft.com/office/drawing/2014/main" id="{F23D3492-A039-4A57-B755-7C32571AC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526" y="-1828634"/>
              <a:ext cx="1892217" cy="8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nÃ­cio">
              <a:extLst>
                <a:ext uri="{FF2B5EF4-FFF2-40B4-BE49-F238E27FC236}">
                  <a16:creationId xmlns:a16="http://schemas.microsoft.com/office/drawing/2014/main" id="{49B5AB18-71BC-4923-956D-B7FDF2B64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482" y="-1781463"/>
              <a:ext cx="3264320" cy="78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256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C41CD-CDA5-47C6-8FDF-825EF9829C36}"/>
              </a:ext>
            </a:extLst>
          </p:cNvPr>
          <p:cNvSpPr txBox="1"/>
          <p:nvPr/>
        </p:nvSpPr>
        <p:spPr>
          <a:xfrm>
            <a:off x="442113" y="1043731"/>
            <a:ext cx="74868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Objetivo geral: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Estimar fechamento de poços verticais em rochas salinas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Objetivos específicos:</a:t>
            </a:r>
            <a:endParaRPr lang="pt-BR" sz="160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Dimensionar peso de fluido ideal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Obter estimativas de repasse (alargamento do poço)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Aplicar técnicas de aprendizado de máquina para estimativa do fechamento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Fechamento da borda do poço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ao longo da profundidade do modelo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ao longo do tempo de análise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Redes com camadas densas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Problema de regressão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3</a:t>
            </a:fld>
            <a:endParaRPr lang="en-US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5BC6A153-4BA6-4152-87CC-3C8EE5C69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84" y="825142"/>
            <a:ext cx="2428713" cy="38094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4" name="Imagem 43" descr="Uma imagem contendo verde, edifício, frente, campo&#10;&#10;Descrição gerada automaticamente">
            <a:extLst>
              <a:ext uri="{FF2B5EF4-FFF2-40B4-BE49-F238E27FC236}">
                <a16:creationId xmlns:a16="http://schemas.microsoft.com/office/drawing/2014/main" id="{DAD2E30C-4555-4268-A480-A02DC8D9C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0" t="26186" r="10666" b="3228"/>
          <a:stretch/>
        </p:blipFill>
        <p:spPr>
          <a:xfrm>
            <a:off x="4873659" y="3485043"/>
            <a:ext cx="2127086" cy="17977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5" name="Imagem 44" descr="Uma imagem contendo luz&#10;&#10;Descrição gerada automaticamente">
            <a:extLst>
              <a:ext uri="{FF2B5EF4-FFF2-40B4-BE49-F238E27FC236}">
                <a16:creationId xmlns:a16="http://schemas.microsoft.com/office/drawing/2014/main" id="{D034C1C7-C749-44D5-A18D-553CAE56A9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16250" r="18046" b="12661"/>
          <a:stretch/>
        </p:blipFill>
        <p:spPr>
          <a:xfrm>
            <a:off x="6560341" y="3903240"/>
            <a:ext cx="2121027" cy="17977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Imagem 16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DF4669EE-5EF4-4073-8B38-D6ECEFE1B8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679" y="825142"/>
            <a:ext cx="800814" cy="566206"/>
          </a:xfrm>
          <a:prstGeom prst="rect">
            <a:avLst/>
          </a:prstGeom>
        </p:spPr>
      </p:pic>
      <p:pic>
        <p:nvPicPr>
          <p:cNvPr id="18" name="Imagem 17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0F358B6D-B48C-460E-9639-4F231157B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51" y="5248063"/>
            <a:ext cx="800814" cy="566206"/>
          </a:xfrm>
          <a:prstGeom prst="rect">
            <a:avLst/>
          </a:prstGeom>
        </p:spPr>
      </p:pic>
      <p:pic>
        <p:nvPicPr>
          <p:cNvPr id="19" name="Picture 2" descr="E:\Dropbox\LCCV\MODFAL\MODFAL_compartilhadas\Projeto\ReuniaoCENPES_Ago2018\hfpython\abaqus.png">
            <a:extLst>
              <a:ext uri="{FF2B5EF4-FFF2-40B4-BE49-F238E27FC236}">
                <a16:creationId xmlns:a16="http://schemas.microsoft.com/office/drawing/2014/main" id="{B139B807-E291-4C85-8CAE-F1F5D859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14060" t="16155" r="12585" b="15133"/>
          <a:stretch>
            <a:fillRect/>
          </a:stretch>
        </p:blipFill>
        <p:spPr bwMode="auto">
          <a:xfrm>
            <a:off x="5820451" y="5367654"/>
            <a:ext cx="661670" cy="327025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Objetivos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35369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983913" y="4494842"/>
            <a:ext cx="225533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/>
          <p:nvPr/>
        </p:nvCxnSpPr>
        <p:spPr>
          <a:xfrm>
            <a:off x="7125690" y="486918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/>
          <p:nvPr/>
        </p:nvCxnSpPr>
        <p:spPr>
          <a:xfrm>
            <a:off x="7125690" y="6555399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BA1E0D95-4A24-42CF-8212-2ECE61E5D411}"/>
              </a:ext>
            </a:extLst>
          </p:cNvPr>
          <p:cNvCxnSpPr/>
          <p:nvPr/>
        </p:nvCxnSpPr>
        <p:spPr>
          <a:xfrm>
            <a:off x="7125690" y="505587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55FCBA2A-B3D9-4FC9-9E84-203953DF0BDD}"/>
              </a:ext>
            </a:extLst>
          </p:cNvPr>
          <p:cNvCxnSpPr/>
          <p:nvPr/>
        </p:nvCxnSpPr>
        <p:spPr>
          <a:xfrm>
            <a:off x="7125690" y="524256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166F54D5-8ED0-46DF-AB40-F05A85E1D683}"/>
              </a:ext>
            </a:extLst>
          </p:cNvPr>
          <p:cNvCxnSpPr/>
          <p:nvPr/>
        </p:nvCxnSpPr>
        <p:spPr>
          <a:xfrm>
            <a:off x="7125690" y="539496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06A857B6-F0B8-4AA4-9A53-EF8717C40AA1}"/>
              </a:ext>
            </a:extLst>
          </p:cNvPr>
          <p:cNvCxnSpPr/>
          <p:nvPr/>
        </p:nvCxnSpPr>
        <p:spPr>
          <a:xfrm>
            <a:off x="7125690" y="560070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D3293C6C-9ABA-49E5-B898-C3CE65AE20E2}"/>
              </a:ext>
            </a:extLst>
          </p:cNvPr>
          <p:cNvCxnSpPr/>
          <p:nvPr/>
        </p:nvCxnSpPr>
        <p:spPr>
          <a:xfrm>
            <a:off x="7125690" y="580644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4C59144D-21E7-42F3-A2AF-93B7270481F7}"/>
              </a:ext>
            </a:extLst>
          </p:cNvPr>
          <p:cNvCxnSpPr/>
          <p:nvPr/>
        </p:nvCxnSpPr>
        <p:spPr>
          <a:xfrm>
            <a:off x="7125690" y="601218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B0454A99-C08A-499C-862F-922D27E789A2}"/>
              </a:ext>
            </a:extLst>
          </p:cNvPr>
          <p:cNvCxnSpPr/>
          <p:nvPr/>
        </p:nvCxnSpPr>
        <p:spPr>
          <a:xfrm>
            <a:off x="7125690" y="617220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EC1BC0E-53AF-40B5-9354-470B9C1CA536}"/>
              </a:ext>
            </a:extLst>
          </p:cNvPr>
          <p:cNvCxnSpPr/>
          <p:nvPr/>
        </p:nvCxnSpPr>
        <p:spPr>
          <a:xfrm>
            <a:off x="7125690" y="6363799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7125690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ED2DD8FA-95C6-4176-AAD9-30BD3CEBE263}"/>
              </a:ext>
            </a:extLst>
          </p:cNvPr>
          <p:cNvCxnSpPr>
            <a:cxnSpLocks/>
          </p:cNvCxnSpPr>
          <p:nvPr/>
        </p:nvCxnSpPr>
        <p:spPr>
          <a:xfrm>
            <a:off x="7213864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9FF90D2C-0697-4FC1-9AC2-0A791650D370}"/>
              </a:ext>
            </a:extLst>
          </p:cNvPr>
          <p:cNvCxnSpPr>
            <a:cxnSpLocks/>
          </p:cNvCxnSpPr>
          <p:nvPr/>
        </p:nvCxnSpPr>
        <p:spPr>
          <a:xfrm>
            <a:off x="7423958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F9043C83-B4DA-46C5-B3D7-AB357C189DF5}"/>
              </a:ext>
            </a:extLst>
          </p:cNvPr>
          <p:cNvCxnSpPr>
            <a:cxnSpLocks/>
          </p:cNvCxnSpPr>
          <p:nvPr/>
        </p:nvCxnSpPr>
        <p:spPr>
          <a:xfrm>
            <a:off x="7710252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D82A58F6-5DFD-4264-95D4-429A0CE2F816}"/>
              </a:ext>
            </a:extLst>
          </p:cNvPr>
          <p:cNvCxnSpPr>
            <a:cxnSpLocks/>
          </p:cNvCxnSpPr>
          <p:nvPr/>
        </p:nvCxnSpPr>
        <p:spPr>
          <a:xfrm>
            <a:off x="8103226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7E95929A-B518-45DE-B1D2-AF2F4D41495D}"/>
              </a:ext>
            </a:extLst>
          </p:cNvPr>
          <p:cNvCxnSpPr>
            <a:cxnSpLocks/>
          </p:cNvCxnSpPr>
          <p:nvPr/>
        </p:nvCxnSpPr>
        <p:spPr>
          <a:xfrm>
            <a:off x="8618120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F59459C2-9D6F-4849-938E-3F73EC7B367D}"/>
              </a:ext>
            </a:extLst>
          </p:cNvPr>
          <p:cNvCxnSpPr>
            <a:cxnSpLocks/>
          </p:cNvCxnSpPr>
          <p:nvPr/>
        </p:nvCxnSpPr>
        <p:spPr>
          <a:xfrm>
            <a:off x="9236430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7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ângulo 154">
            <a:extLst>
              <a:ext uri="{FF2B5EF4-FFF2-40B4-BE49-F238E27FC236}">
                <a16:creationId xmlns:a16="http://schemas.microsoft.com/office/drawing/2014/main" id="{43E66DDA-0C3C-43DF-B16E-E087EFA8AFF2}"/>
              </a:ext>
            </a:extLst>
          </p:cNvPr>
          <p:cNvSpPr/>
          <p:nvPr/>
        </p:nvSpPr>
        <p:spPr>
          <a:xfrm>
            <a:off x="4805028" y="3587563"/>
            <a:ext cx="5902860" cy="2378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1FEC321-6BF5-440F-A59D-57D700D7E7A5}"/>
              </a:ext>
            </a:extLst>
          </p:cNvPr>
          <p:cNvSpPr/>
          <p:nvPr/>
        </p:nvSpPr>
        <p:spPr>
          <a:xfrm>
            <a:off x="4810667" y="350383"/>
            <a:ext cx="5902860" cy="3078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0826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600" dirty="0">
              <a:cs typeface="Arial" panose="020B0604020202020204" pitchFamily="34" charset="0"/>
            </a:endParaRPr>
          </a:p>
          <a:p>
            <a:r>
              <a:rPr lang="pt-BR" sz="1600" b="1" dirty="0">
                <a:cs typeface="Arial" panose="020B0604020202020204" pitchFamily="34" charset="0"/>
              </a:rPr>
              <a:t>Resultado da simulação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Sequência temporal do perfil de fechamento da borda do poço 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5462896" y="152829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5462878" y="190623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5462860" y="206419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5462850" y="267871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5462840" y="283667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4910203" y="496322"/>
            <a:ext cx="382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Perfil de fechamento ao longo do tempo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73" y="974513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>
            <a:cxnSpLocks/>
          </p:cNvCxnSpPr>
          <p:nvPr/>
        </p:nvCxnSpPr>
        <p:spPr>
          <a:xfrm>
            <a:off x="5462940" y="152839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>
            <a:cxnSpLocks/>
          </p:cNvCxnSpPr>
          <p:nvPr/>
        </p:nvCxnSpPr>
        <p:spPr>
          <a:xfrm>
            <a:off x="5462940" y="321461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5462940" y="152418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Image result for time&quot;">
            <a:extLst>
              <a:ext uri="{FF2B5EF4-FFF2-40B4-BE49-F238E27FC236}">
                <a16:creationId xmlns:a16="http://schemas.microsoft.com/office/drawing/2014/main" id="{55F1E59E-773A-4FFD-B846-58F115BB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80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Image result for time&quot;">
            <a:extLst>
              <a:ext uri="{FF2B5EF4-FFF2-40B4-BE49-F238E27FC236}">
                <a16:creationId xmlns:a16="http://schemas.microsoft.com/office/drawing/2014/main" id="{1FC60405-C7EF-4ADA-B3FF-6E0F9BA3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14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4B31B7F-D4D7-4732-87D5-B5962F230A89}"/>
              </a:ext>
            </a:extLst>
          </p:cNvPr>
          <p:cNvSpPr/>
          <p:nvPr/>
        </p:nvSpPr>
        <p:spPr>
          <a:xfrm>
            <a:off x="5266694" y="1520773"/>
            <a:ext cx="192397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2835ABEB-9B2C-4CE4-BE5A-4589122259CA}"/>
              </a:ext>
            </a:extLst>
          </p:cNvPr>
          <p:cNvSpPr/>
          <p:nvPr/>
        </p:nvSpPr>
        <p:spPr>
          <a:xfrm>
            <a:off x="7452913" y="152210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6E5F19DD-23F1-4D93-93E6-A6569E27AC5E}"/>
              </a:ext>
            </a:extLst>
          </p:cNvPr>
          <p:cNvSpPr/>
          <p:nvPr/>
        </p:nvSpPr>
        <p:spPr>
          <a:xfrm>
            <a:off x="7452895" y="190004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F45F2437-917F-45BA-9602-C8BB05C6640B}"/>
              </a:ext>
            </a:extLst>
          </p:cNvPr>
          <p:cNvSpPr/>
          <p:nvPr/>
        </p:nvSpPr>
        <p:spPr>
          <a:xfrm>
            <a:off x="7452877" y="205800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13717432-3732-43B6-AEF2-423A60791FB9}"/>
              </a:ext>
            </a:extLst>
          </p:cNvPr>
          <p:cNvSpPr/>
          <p:nvPr/>
        </p:nvSpPr>
        <p:spPr>
          <a:xfrm>
            <a:off x="7452867" y="267252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2B210D01-CAED-4F67-9F9D-B9B7D0A6DD06}"/>
              </a:ext>
            </a:extLst>
          </p:cNvPr>
          <p:cNvSpPr/>
          <p:nvPr/>
        </p:nvSpPr>
        <p:spPr>
          <a:xfrm>
            <a:off x="7452857" y="283048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38F0EB0E-62DD-4AA2-9282-7246DBFC6D8D}"/>
              </a:ext>
            </a:extLst>
          </p:cNvPr>
          <p:cNvCxnSpPr>
            <a:cxnSpLocks/>
          </p:cNvCxnSpPr>
          <p:nvPr/>
        </p:nvCxnSpPr>
        <p:spPr>
          <a:xfrm>
            <a:off x="7452957" y="152220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829379C5-A6E5-4FDE-BA4B-5653C35D7710}"/>
              </a:ext>
            </a:extLst>
          </p:cNvPr>
          <p:cNvCxnSpPr>
            <a:cxnSpLocks/>
          </p:cNvCxnSpPr>
          <p:nvPr/>
        </p:nvCxnSpPr>
        <p:spPr>
          <a:xfrm>
            <a:off x="7452957" y="320842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DE4E7C88-6919-4AC5-B80E-A47ACCEBA09C}"/>
              </a:ext>
            </a:extLst>
          </p:cNvPr>
          <p:cNvCxnSpPr>
            <a:cxnSpLocks/>
          </p:cNvCxnSpPr>
          <p:nvPr/>
        </p:nvCxnSpPr>
        <p:spPr>
          <a:xfrm>
            <a:off x="7452957" y="151799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1C4A6CB9-8C18-4CA4-8FD1-A5264722676C}"/>
              </a:ext>
            </a:extLst>
          </p:cNvPr>
          <p:cNvSpPr/>
          <p:nvPr/>
        </p:nvSpPr>
        <p:spPr>
          <a:xfrm>
            <a:off x="7018585" y="1514583"/>
            <a:ext cx="430524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E777D8D0-33B6-45BF-B4B2-0131D783BD02}"/>
              </a:ext>
            </a:extLst>
          </p:cNvPr>
          <p:cNvSpPr/>
          <p:nvPr/>
        </p:nvSpPr>
        <p:spPr>
          <a:xfrm>
            <a:off x="9566689" y="1528298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F9432F94-CD5E-41B4-B6A2-75CC68D57839}"/>
              </a:ext>
            </a:extLst>
          </p:cNvPr>
          <p:cNvSpPr/>
          <p:nvPr/>
        </p:nvSpPr>
        <p:spPr>
          <a:xfrm>
            <a:off x="9566671" y="1906234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D370ED41-27EA-4D6A-BE3A-96D3801467EF}"/>
              </a:ext>
            </a:extLst>
          </p:cNvPr>
          <p:cNvSpPr/>
          <p:nvPr/>
        </p:nvSpPr>
        <p:spPr>
          <a:xfrm>
            <a:off x="9566653" y="2064199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1FAFA0C7-BE2D-4267-A256-2D76F303B7D5}"/>
              </a:ext>
            </a:extLst>
          </p:cNvPr>
          <p:cNvSpPr/>
          <p:nvPr/>
        </p:nvSpPr>
        <p:spPr>
          <a:xfrm>
            <a:off x="9566643" y="2678712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37033B4-8256-4DCC-B903-49D8DABA2B1C}"/>
              </a:ext>
            </a:extLst>
          </p:cNvPr>
          <p:cNvSpPr/>
          <p:nvPr/>
        </p:nvSpPr>
        <p:spPr>
          <a:xfrm>
            <a:off x="9566633" y="2836678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22BFA409-5FFB-4F43-AC43-EEE95E3867DD}"/>
              </a:ext>
            </a:extLst>
          </p:cNvPr>
          <p:cNvCxnSpPr>
            <a:cxnSpLocks/>
          </p:cNvCxnSpPr>
          <p:nvPr/>
        </p:nvCxnSpPr>
        <p:spPr>
          <a:xfrm>
            <a:off x="9566733" y="1528394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68D45CAD-3445-4BCC-8045-E525D69C0718}"/>
              </a:ext>
            </a:extLst>
          </p:cNvPr>
          <p:cNvCxnSpPr>
            <a:cxnSpLocks/>
          </p:cNvCxnSpPr>
          <p:nvPr/>
        </p:nvCxnSpPr>
        <p:spPr>
          <a:xfrm>
            <a:off x="9566733" y="321461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D749982F-E0FF-422F-8562-3EE9BA2952C4}"/>
              </a:ext>
            </a:extLst>
          </p:cNvPr>
          <p:cNvCxnSpPr>
            <a:cxnSpLocks/>
          </p:cNvCxnSpPr>
          <p:nvPr/>
        </p:nvCxnSpPr>
        <p:spPr>
          <a:xfrm>
            <a:off x="9566733" y="1524181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8A5168F3-3530-426E-B98E-DF7289B5FA92}"/>
              </a:ext>
            </a:extLst>
          </p:cNvPr>
          <p:cNvSpPr/>
          <p:nvPr/>
        </p:nvSpPr>
        <p:spPr>
          <a:xfrm>
            <a:off x="8927695" y="1520774"/>
            <a:ext cx="635190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/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/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/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/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/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Fechamento de uma profundidade específica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 ao longo do tempo</a:t>
                </a:r>
                <a:endParaRPr lang="pt-BR" sz="14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blipFill>
                <a:blip r:embed="rId9"/>
                <a:stretch>
                  <a:fillRect l="-32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E1D5BD1-8D54-40B7-93B9-A6C746EA0BFE}"/>
              </a:ext>
            </a:extLst>
          </p:cNvPr>
          <p:cNvCxnSpPr/>
          <p:nvPr/>
        </p:nvCxnSpPr>
        <p:spPr>
          <a:xfrm flipV="1">
            <a:off x="6275578" y="4393172"/>
            <a:ext cx="0" cy="137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D3BB378-4B15-43F4-AD31-DAD630484DE9}"/>
              </a:ext>
            </a:extLst>
          </p:cNvPr>
          <p:cNvCxnSpPr>
            <a:cxnSpLocks/>
          </p:cNvCxnSpPr>
          <p:nvPr/>
        </p:nvCxnSpPr>
        <p:spPr>
          <a:xfrm>
            <a:off x="6184895" y="5751192"/>
            <a:ext cx="3468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B670ED5B-5E65-4CEA-A4B1-79CDEBB0AAF1}"/>
              </a:ext>
            </a:extLst>
          </p:cNvPr>
          <p:cNvSpPr/>
          <p:nvPr/>
        </p:nvSpPr>
        <p:spPr>
          <a:xfrm>
            <a:off x="6275578" y="4663042"/>
            <a:ext cx="2932904" cy="1084781"/>
          </a:xfrm>
          <a:custGeom>
            <a:avLst/>
            <a:gdLst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0882 h 720882"/>
              <a:gd name="connsiteX1" fmla="*/ 0 w 2091351"/>
              <a:gd name="connsiteY1" fmla="*/ 660903 h 720882"/>
              <a:gd name="connsiteX2" fmla="*/ 253497 w 2091351"/>
              <a:gd name="connsiteY2" fmla="*/ 353086 h 720882"/>
              <a:gd name="connsiteX3" fmla="*/ 968721 w 2091351"/>
              <a:gd name="connsiteY3" fmla="*/ 108642 h 720882"/>
              <a:gd name="connsiteX4" fmla="*/ 2091351 w 2091351"/>
              <a:gd name="connsiteY4" fmla="*/ 0 h 720882"/>
              <a:gd name="connsiteX0" fmla="*/ 142631 w 2091351"/>
              <a:gd name="connsiteY0" fmla="*/ 714090 h 714090"/>
              <a:gd name="connsiteX1" fmla="*/ 0 w 2091351"/>
              <a:gd name="connsiteY1" fmla="*/ 660903 h 714090"/>
              <a:gd name="connsiteX2" fmla="*/ 253497 w 2091351"/>
              <a:gd name="connsiteY2" fmla="*/ 353086 h 714090"/>
              <a:gd name="connsiteX3" fmla="*/ 968721 w 2091351"/>
              <a:gd name="connsiteY3" fmla="*/ 108642 h 714090"/>
              <a:gd name="connsiteX4" fmla="*/ 2091351 w 2091351"/>
              <a:gd name="connsiteY4" fmla="*/ 0 h 714090"/>
              <a:gd name="connsiteX0" fmla="*/ 1698 w 2091351"/>
              <a:gd name="connsiteY0" fmla="*/ 773520 h 773520"/>
              <a:gd name="connsiteX1" fmla="*/ 0 w 2091351"/>
              <a:gd name="connsiteY1" fmla="*/ 660903 h 773520"/>
              <a:gd name="connsiteX2" fmla="*/ 253497 w 2091351"/>
              <a:gd name="connsiteY2" fmla="*/ 353086 h 773520"/>
              <a:gd name="connsiteX3" fmla="*/ 968721 w 2091351"/>
              <a:gd name="connsiteY3" fmla="*/ 108642 h 773520"/>
              <a:gd name="connsiteX4" fmla="*/ 2091351 w 2091351"/>
              <a:gd name="connsiteY4" fmla="*/ 0 h 77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351" h="773520">
                <a:moveTo>
                  <a:pt x="1698" y="773520"/>
                </a:moveTo>
                <a:lnTo>
                  <a:pt x="0" y="660903"/>
                </a:lnTo>
                <a:cubicBezTo>
                  <a:pt x="42249" y="599038"/>
                  <a:pt x="92044" y="445130"/>
                  <a:pt x="253497" y="353086"/>
                </a:cubicBezTo>
                <a:cubicBezTo>
                  <a:pt x="414951" y="261043"/>
                  <a:pt x="662412" y="167490"/>
                  <a:pt x="968721" y="108642"/>
                </a:cubicBezTo>
                <a:cubicBezTo>
                  <a:pt x="1275030" y="49794"/>
                  <a:pt x="1717141" y="36214"/>
                  <a:pt x="2091351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/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/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679A86-7BAD-4F68-BCC0-2712860EE1DB}"/>
                  </a:ext>
                </a:extLst>
              </p:cNvPr>
              <p:cNvSpPr txBox="1"/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679A86-7BAD-4F68-BCC0-2712860E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79CFB92-80C9-421E-8137-6487DC948BAA}"/>
              </a:ext>
            </a:extLst>
          </p:cNvPr>
          <p:cNvCxnSpPr/>
          <p:nvPr/>
        </p:nvCxnSpPr>
        <p:spPr>
          <a:xfrm>
            <a:off x="5067354" y="1349774"/>
            <a:ext cx="0" cy="592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/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2">
            <a:extLst>
              <a:ext uri="{FF2B5EF4-FFF2-40B4-BE49-F238E27FC236}">
                <a16:creationId xmlns:a16="http://schemas.microsoft.com/office/drawing/2014/main" id="{FFCC8220-50EC-4B0C-ADB2-BE2BF4BCEE75}"/>
              </a:ext>
            </a:extLst>
          </p:cNvPr>
          <p:cNvSpPr txBox="1"/>
          <p:nvPr/>
        </p:nvSpPr>
        <p:spPr>
          <a:xfrm>
            <a:off x="2058984" y="5301922"/>
            <a:ext cx="371352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cs typeface="Arial" panose="020B0604020202020204" pitchFamily="34" charset="0"/>
              </a:rPr>
              <a:t>Simulação de diversos cenários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Intervalos para as variáveis de entrada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Combinação de valores</a:t>
            </a:r>
          </a:p>
        </p:txBody>
      </p:sp>
      <p:sp>
        <p:nvSpPr>
          <p:cNvPr id="57" name="TextBox 2">
            <a:extLst>
              <a:ext uri="{FF2B5EF4-FFF2-40B4-BE49-F238E27FC236}">
                <a16:creationId xmlns:a16="http://schemas.microsoft.com/office/drawing/2014/main" id="{2378A56F-C192-4838-ADB3-76CD7F53E2AC}"/>
              </a:ext>
            </a:extLst>
          </p:cNvPr>
          <p:cNvSpPr txBox="1"/>
          <p:nvPr/>
        </p:nvSpPr>
        <p:spPr>
          <a:xfrm>
            <a:off x="5268011" y="6203645"/>
            <a:ext cx="4416476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cs typeface="Arial" panose="020B0604020202020204" pitchFamily="34" charset="0"/>
              </a:rPr>
              <a:t>Geração de dados para treinamento e teste da rede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784C41A-13CF-4105-B707-20800167FA7D}"/>
              </a:ext>
            </a:extLst>
          </p:cNvPr>
          <p:cNvCxnSpPr>
            <a:cxnSpLocks/>
          </p:cNvCxnSpPr>
          <p:nvPr/>
        </p:nvCxnSpPr>
        <p:spPr>
          <a:xfrm>
            <a:off x="4658228" y="5972298"/>
            <a:ext cx="578795" cy="385236"/>
          </a:xfrm>
          <a:prstGeom prst="bentConnector3">
            <a:avLst>
              <a:gd name="adj1" fmla="val -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046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A0E864B-F336-4F63-944F-496DF0A89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" y="1043392"/>
            <a:ext cx="5204443" cy="47903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C792A8-56B5-4FF6-906F-E4A5F6A5620C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RESULTADOS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  <a:r>
              <a:rPr lang="pt-BR" sz="2000" b="1" dirty="0">
                <a:solidFill>
                  <a:srgbClr val="00366E"/>
                </a:solidFill>
                <a:latin typeface="+mj-lt"/>
                <a:ea typeface="Eurostile" charset="0"/>
                <a:cs typeface="Calibri bold" panose="020F0702030404030204" pitchFamily="34" charset="0"/>
              </a:rPr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6</a:t>
            </a:fld>
            <a:endParaRPr lang="en-US"/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CF06759-B5DC-4E9A-B60F-2EE1D4FD6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7F7"/>
              </a:clrFrom>
              <a:clrTo>
                <a:srgbClr val="F9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15715" r="3058" b="3320"/>
          <a:stretch/>
        </p:blipFill>
        <p:spPr>
          <a:xfrm>
            <a:off x="5373819" y="2791669"/>
            <a:ext cx="6302763" cy="304209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9386B6B-3D86-4452-9A47-F688774FD900}"/>
              </a:ext>
            </a:extLst>
          </p:cNvPr>
          <p:cNvGrpSpPr/>
          <p:nvPr/>
        </p:nvGrpSpPr>
        <p:grpSpPr>
          <a:xfrm>
            <a:off x="6303558" y="505659"/>
            <a:ext cx="4468593" cy="2286010"/>
            <a:chOff x="5948026" y="571788"/>
            <a:chExt cx="5007456" cy="2561678"/>
          </a:xfrm>
        </p:grpSpPr>
        <p:pic>
          <p:nvPicPr>
            <p:cNvPr id="11" name="Imagem 10" descr="Uma imagem contendo azul, roxo, luz, branco&#10;&#10;Descrição gerada automaticamente">
              <a:extLst>
                <a:ext uri="{FF2B5EF4-FFF2-40B4-BE49-F238E27FC236}">
                  <a16:creationId xmlns:a16="http://schemas.microsoft.com/office/drawing/2014/main" id="{BF51FE7F-4ECE-41E8-AD81-751368F7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026" y="571788"/>
              <a:ext cx="4979098" cy="2561678"/>
            </a:xfrm>
            <a:prstGeom prst="rect">
              <a:avLst/>
            </a:prstGeom>
          </p:spPr>
        </p:pic>
        <p:pic>
          <p:nvPicPr>
            <p:cNvPr id="12" name="Imagem 11" descr="Uma imagem contendo desenho, camisa&#10;&#10;Descrição gerada automaticamente">
              <a:extLst>
                <a:ext uri="{FF2B5EF4-FFF2-40B4-BE49-F238E27FC236}">
                  <a16:creationId xmlns:a16="http://schemas.microsoft.com/office/drawing/2014/main" id="{76559E9F-78D8-4969-A444-00B1660F4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3385" y="748977"/>
              <a:ext cx="942097" cy="666099"/>
            </a:xfrm>
            <a:prstGeom prst="rect">
              <a:avLst/>
            </a:prstGeom>
          </p:spPr>
        </p:pic>
        <p:pic>
          <p:nvPicPr>
            <p:cNvPr id="13" name="Picture 2" descr="E:\Dropbox\LCCV\MODFAL\MODFAL_compartilhadas\Projeto\ReuniaoCENPES_Ago2018\hfpython\abaqus.png">
              <a:extLst>
                <a:ext uri="{FF2B5EF4-FFF2-40B4-BE49-F238E27FC236}">
                  <a16:creationId xmlns:a16="http://schemas.microsoft.com/office/drawing/2014/main" id="{95CD0B4E-8F79-402E-A909-E85BC3CAB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060" t="16155" r="12585" b="15133"/>
            <a:stretch>
              <a:fillRect/>
            </a:stretch>
          </p:blipFill>
          <p:spPr bwMode="auto">
            <a:xfrm>
              <a:off x="10176315" y="1336025"/>
              <a:ext cx="661670" cy="327025"/>
            </a:xfrm>
            <a:prstGeom prst="rect">
              <a:avLst/>
            </a:prstGeom>
            <a:noFill/>
          </p:spPr>
        </p:pic>
      </p:grpSp>
      <p:pic>
        <p:nvPicPr>
          <p:cNvPr id="16" name="Imagem 15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88CE6481-14F8-4196-9034-29C7E4B33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20" y="1135131"/>
            <a:ext cx="726315" cy="5135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DC7118-24E9-4B8C-AB11-2C99FB170CE9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215120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3" name="TextBox 2">
            <a:extLst>
              <a:ext uri="{FF2B5EF4-FFF2-40B4-BE49-F238E27FC236}">
                <a16:creationId xmlns:a16="http://schemas.microsoft.com/office/drawing/2014/main" id="{28A026F2-738A-4538-8270-2872CAC9CA21}"/>
              </a:ext>
            </a:extLst>
          </p:cNvPr>
          <p:cNvSpPr txBox="1"/>
          <p:nvPr/>
        </p:nvSpPr>
        <p:spPr>
          <a:xfrm>
            <a:off x="4112454" y="951398"/>
            <a:ext cx="3586091" cy="4616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cs typeface="Arial" panose="020B0604020202020204" pitchFamily="34" charset="0"/>
              </a:rPr>
              <a:t>Hipóteses</a:t>
            </a:r>
          </a:p>
          <a:p>
            <a:endParaRPr lang="pt-BR" sz="1400" b="1" dirty="0">
              <a:cs typeface="Arial" panose="020B0604020202020204" pitchFamily="34" charset="0"/>
            </a:endParaRPr>
          </a:p>
          <a:p>
            <a:r>
              <a:rPr lang="pt-BR" sz="1400" dirty="0">
                <a:cs typeface="Arial" panose="020B0604020202020204" pitchFamily="34" charset="0"/>
              </a:rPr>
              <a:t>Airgap = 0</a:t>
            </a:r>
          </a:p>
          <a:p>
            <a:r>
              <a:rPr lang="pt-BR" sz="1400" dirty="0">
                <a:cs typeface="Arial" panose="020B0604020202020204" pitchFamily="34" charset="0"/>
              </a:rPr>
              <a:t>(Tempo de análise)</a:t>
            </a:r>
          </a:p>
          <a:p>
            <a:r>
              <a:rPr lang="pt-BR" sz="1400" dirty="0">
                <a:cs typeface="Arial" panose="020B0604020202020204" pitchFamily="34" charset="0"/>
              </a:rPr>
              <a:t>Instantes de interesse da análise</a:t>
            </a:r>
            <a:endParaRPr lang="pt-BR" sz="1400" b="1" dirty="0">
              <a:cs typeface="Arial" panose="020B0604020202020204" pitchFamily="34" charset="0"/>
            </a:endParaRPr>
          </a:p>
          <a:p>
            <a:r>
              <a:rPr lang="pt-BR" sz="1400" dirty="0">
                <a:cs typeface="Arial" panose="020B0604020202020204" pitchFamily="34" charset="0"/>
              </a:rPr>
              <a:t>(Tensão geostática)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água: 10 kPa/m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soterramento: 22 kPa/m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sal: 21 kPa/m</a:t>
            </a:r>
            <a:endParaRPr lang="pt-BR" sz="1400" b="1" dirty="0">
              <a:cs typeface="Arial" panose="020B0604020202020204" pitchFamily="34" charset="0"/>
            </a:endParaRPr>
          </a:p>
          <a:p>
            <a:r>
              <a:rPr lang="pt-BR" sz="1400" dirty="0">
                <a:cs typeface="Arial" panose="020B0604020202020204" pitchFamily="34" charset="0"/>
              </a:rPr>
              <a:t>(Temperatura)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cs typeface="Arial" panose="020B0604020202020204" pitchFamily="34" charset="0"/>
              </a:rPr>
              <a:t>Fundo do mar: 4 </a:t>
            </a:r>
            <a:r>
              <a:rPr lang="pt-BR" sz="1400" dirty="0">
                <a:cs typeface="Arial" panose="020B0604020202020204" pitchFamily="34" charset="0"/>
              </a:rPr>
              <a:t>degC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soterramento: 30 degC/km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sal:  12 degC/km</a:t>
            </a:r>
          </a:p>
          <a:p>
            <a:r>
              <a:rPr lang="pt-BR" sz="1400" dirty="0">
                <a:cs typeface="Arial" panose="020B0604020202020204" pitchFamily="34" charset="0"/>
              </a:rPr>
              <a:t>(Perfil de litologias)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Litologia da profundidade de interesse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Espessura desta litologia (intercalação)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Camadas de halita acima e abaixo</a:t>
            </a:r>
          </a:p>
          <a:p>
            <a:r>
              <a:rPr lang="pt-BR" sz="1400" dirty="0">
                <a:cs typeface="Arial" panose="020B0604020202020204" pitchFamily="34" charset="0"/>
              </a:rPr>
              <a:t>(Parâmetros do modelo numérico)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Raio externo = 25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Refinamento vertical = 1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Refinamento radial (bias) = 80 elem. (10)</a:t>
            </a:r>
          </a:p>
        </p:txBody>
      </p:sp>
      <p:sp>
        <p:nvSpPr>
          <p:cNvPr id="137" name="TextBox 2">
            <a:extLst>
              <a:ext uri="{FF2B5EF4-FFF2-40B4-BE49-F238E27FC236}">
                <a16:creationId xmlns:a16="http://schemas.microsoft.com/office/drawing/2014/main" id="{2A158E33-E839-4C8A-94DC-638FDFF74388}"/>
              </a:ext>
            </a:extLst>
          </p:cNvPr>
          <p:cNvSpPr txBox="1"/>
          <p:nvPr/>
        </p:nvSpPr>
        <p:spPr>
          <a:xfrm>
            <a:off x="442113" y="1043731"/>
            <a:ext cx="40826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</a:p>
          <a:p>
            <a:r>
              <a:rPr lang="pt-BR" sz="1600" dirty="0">
                <a:solidFill>
                  <a:srgbClr val="0070C0"/>
                </a:solidFill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600" dirty="0">
              <a:cs typeface="Arial" panose="020B0604020202020204" pitchFamily="34" charset="0"/>
            </a:endParaRPr>
          </a:p>
          <a:p>
            <a:r>
              <a:rPr lang="pt-BR" sz="1600" b="1" dirty="0">
                <a:cs typeface="Arial" panose="020B0604020202020204" pitchFamily="34" charset="0"/>
              </a:rPr>
              <a:t>Resultado da simulação numérica</a:t>
            </a:r>
          </a:p>
          <a:p>
            <a:r>
              <a:rPr lang="pt-BR" sz="1600" dirty="0">
                <a:solidFill>
                  <a:srgbClr val="0070C0"/>
                </a:solidFill>
                <a:cs typeface="Arial" panose="020B0604020202020204" pitchFamily="34" charset="0"/>
              </a:rPr>
              <a:t>(variável de saída)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Sequência temporal do perfil de fechamento da borda do poço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2">
                <a:extLst>
                  <a:ext uri="{FF2B5EF4-FFF2-40B4-BE49-F238E27FC236}">
                    <a16:creationId xmlns:a16="http://schemas.microsoft.com/office/drawing/2014/main" id="{CDE0D23A-A56E-4CAF-ADA7-BAC1C9E4698A}"/>
                  </a:ext>
                </a:extLst>
              </p:cNvPr>
              <p:cNvSpPr txBox="1"/>
              <p:nvPr/>
            </p:nvSpPr>
            <p:spPr>
              <a:xfrm>
                <a:off x="8130605" y="1043731"/>
                <a:ext cx="3781995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u="sng" dirty="0">
                    <a:ea typeface="Eurostile" charset="0"/>
                    <a:cs typeface="Arial" panose="020B0604020202020204" pitchFamily="34" charset="0"/>
                  </a:rPr>
                  <a:t>Nova</a:t>
                </a:r>
                <a:r>
                  <a:rPr lang="pt-BR" sz="1600" b="1" dirty="0">
                    <a:ea typeface="Eurostile" charset="0"/>
                    <a:cs typeface="Arial" panose="020B0604020202020204" pitchFamily="34" charset="0"/>
                  </a:rPr>
                  <a:t> definição do cenário 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ea typeface="Eurostile" charset="0"/>
                    <a:cs typeface="Arial" panose="020B0604020202020204" pitchFamily="34" charset="0"/>
                  </a:rPr>
                  <a:t>(variáveis de entrada)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Lâmina d’água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Soterramento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Diâmetro da broca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Densidade fluido perfuração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Altura de sal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Espessura da intercalação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(parâmetros de entrada)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Litologia (rocha) da intercalação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Instantes de interesse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lvl="1"/>
                <a:endParaRPr lang="pt-BR" sz="1600" dirty="0">
                  <a:cs typeface="Arial" panose="020B0604020202020204" pitchFamily="34" charset="0"/>
                </a:endParaRPr>
              </a:p>
              <a:p>
                <a:r>
                  <a:rPr lang="pt-BR" sz="1600" b="1" u="sng" dirty="0">
                    <a:cs typeface="Arial" panose="020B0604020202020204" pitchFamily="34" charset="0"/>
                  </a:rPr>
                  <a:t>Novo</a:t>
                </a:r>
                <a:r>
                  <a:rPr lang="pt-BR" sz="1600" b="1" dirty="0">
                    <a:cs typeface="Arial" panose="020B0604020202020204" pitchFamily="34" charset="0"/>
                  </a:rPr>
                  <a:t> resultado da simulação numérica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(variável de saída)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Deslocamento da profundidade de interesse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pt-BR" sz="16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8" name="TextBox 2">
                <a:extLst>
                  <a:ext uri="{FF2B5EF4-FFF2-40B4-BE49-F238E27FC236}">
                    <a16:creationId xmlns:a16="http://schemas.microsoft.com/office/drawing/2014/main" id="{CDE0D23A-A56E-4CAF-ADA7-BAC1C9E46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605" y="1043731"/>
                <a:ext cx="3781995" cy="4031873"/>
              </a:xfrm>
              <a:prstGeom prst="rect">
                <a:avLst/>
              </a:prstGeom>
              <a:blipFill>
                <a:blip r:embed="rId3"/>
                <a:stretch>
                  <a:fillRect l="-968" t="-453" b="-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31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757626" y="5596829"/>
            <a:ext cx="2255336" cy="2059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23859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pic>
        <p:nvPicPr>
          <p:cNvPr id="13" name="Imagem 12" descr="Uma imagem contendo rua&#10;&#10;Descrição gerada automaticamente">
            <a:extLst>
              <a:ext uri="{FF2B5EF4-FFF2-40B4-BE49-F238E27FC236}">
                <a16:creationId xmlns:a16="http://schemas.microsoft.com/office/drawing/2014/main" id="{59FBCB8B-6290-4142-95E2-C81DB7D33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35"/>
          <a:stretch/>
        </p:blipFill>
        <p:spPr>
          <a:xfrm>
            <a:off x="5703379" y="133225"/>
            <a:ext cx="4043297" cy="11659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99721C0-2468-4E5C-993D-82899E3CFD59}"/>
              </a:ext>
            </a:extLst>
          </p:cNvPr>
          <p:cNvSpPr/>
          <p:nvPr/>
        </p:nvSpPr>
        <p:spPr>
          <a:xfrm>
            <a:off x="5703379" y="1299168"/>
            <a:ext cx="4043297" cy="7278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3A69D04-F057-4C52-89D6-E465F76B8592}"/>
              </a:ext>
            </a:extLst>
          </p:cNvPr>
          <p:cNvSpPr/>
          <p:nvPr/>
        </p:nvSpPr>
        <p:spPr>
          <a:xfrm>
            <a:off x="5703379" y="2027137"/>
            <a:ext cx="4043297" cy="3779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FCEAF40-A9BE-498D-A453-88DF3D4C6BB3}"/>
              </a:ext>
            </a:extLst>
          </p:cNvPr>
          <p:cNvSpPr/>
          <p:nvPr/>
        </p:nvSpPr>
        <p:spPr>
          <a:xfrm>
            <a:off x="5703379" y="2405072"/>
            <a:ext cx="4043297" cy="377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46A9EA4-0051-47C0-85BE-C93E6FFF7214}"/>
              </a:ext>
            </a:extLst>
          </p:cNvPr>
          <p:cNvSpPr/>
          <p:nvPr/>
        </p:nvSpPr>
        <p:spPr>
          <a:xfrm>
            <a:off x="5703379" y="2783008"/>
            <a:ext cx="4043297" cy="15796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5976A5E-32FC-45B2-BC05-9103C8ACD2B7}"/>
              </a:ext>
            </a:extLst>
          </p:cNvPr>
          <p:cNvSpPr/>
          <p:nvPr/>
        </p:nvSpPr>
        <p:spPr>
          <a:xfrm>
            <a:off x="5703379" y="2940973"/>
            <a:ext cx="4043297" cy="614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7B73FD8-E746-484F-9DE1-5AE5D8F2DBB9}"/>
              </a:ext>
            </a:extLst>
          </p:cNvPr>
          <p:cNvSpPr/>
          <p:nvPr/>
        </p:nvSpPr>
        <p:spPr>
          <a:xfrm>
            <a:off x="5703379" y="3555486"/>
            <a:ext cx="4043297" cy="15796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04A8E9B-1CB8-41F4-AA9D-E6F11BE151E9}"/>
              </a:ext>
            </a:extLst>
          </p:cNvPr>
          <p:cNvSpPr/>
          <p:nvPr/>
        </p:nvSpPr>
        <p:spPr>
          <a:xfrm>
            <a:off x="5703379" y="3713452"/>
            <a:ext cx="4043297" cy="377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4E60F0-DF02-4B42-8C84-229C9AFD896D}"/>
              </a:ext>
            </a:extLst>
          </p:cNvPr>
          <p:cNvSpPr/>
          <p:nvPr/>
        </p:nvSpPr>
        <p:spPr>
          <a:xfrm>
            <a:off x="6611866" y="2027004"/>
            <a:ext cx="283552" cy="2064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D28C32-7104-4007-9497-F236AC6C1607}"/>
              </a:ext>
            </a:extLst>
          </p:cNvPr>
          <p:cNvCxnSpPr>
            <a:cxnSpLocks/>
          </p:cNvCxnSpPr>
          <p:nvPr/>
        </p:nvCxnSpPr>
        <p:spPr>
          <a:xfrm>
            <a:off x="5517700" y="1289627"/>
            <a:ext cx="0" cy="73499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7961702-970B-4336-94C7-F126E82C1009}"/>
              </a:ext>
            </a:extLst>
          </p:cNvPr>
          <p:cNvCxnSpPr>
            <a:cxnSpLocks/>
          </p:cNvCxnSpPr>
          <p:nvPr/>
        </p:nvCxnSpPr>
        <p:spPr>
          <a:xfrm>
            <a:off x="6753641" y="1298524"/>
            <a:ext cx="0" cy="279286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0D10B52-CAA3-40CA-B58C-87E49D6AE8CA}"/>
              </a:ext>
            </a:extLst>
          </p:cNvPr>
          <p:cNvCxnSpPr>
            <a:cxnSpLocks/>
          </p:cNvCxnSpPr>
          <p:nvPr/>
        </p:nvCxnSpPr>
        <p:spPr>
          <a:xfrm rot="5400000">
            <a:off x="6750403" y="2013593"/>
            <a:ext cx="0" cy="28757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7FED3A8-F8C0-4D0C-9065-365F9BC49336}"/>
              </a:ext>
            </a:extLst>
          </p:cNvPr>
          <p:cNvCxnSpPr>
            <a:cxnSpLocks/>
          </p:cNvCxnSpPr>
          <p:nvPr/>
        </p:nvCxnSpPr>
        <p:spPr>
          <a:xfrm>
            <a:off x="5940828" y="1018743"/>
            <a:ext cx="1886441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7F0C9C6D-47A9-4877-941C-3A521C37900C}"/>
              </a:ext>
            </a:extLst>
          </p:cNvPr>
          <p:cNvSpPr/>
          <p:nvPr/>
        </p:nvSpPr>
        <p:spPr>
          <a:xfrm>
            <a:off x="7241404" y="1018738"/>
            <a:ext cx="584639" cy="3072644"/>
          </a:xfrm>
          <a:prstGeom prst="triangle">
            <a:avLst>
              <a:gd name="adj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26E02DD2-1FF9-4F8E-8135-5DF4AE14CA69}"/>
              </a:ext>
            </a:extLst>
          </p:cNvPr>
          <p:cNvSpPr/>
          <p:nvPr/>
        </p:nvSpPr>
        <p:spPr>
          <a:xfrm>
            <a:off x="8621929" y="1298523"/>
            <a:ext cx="125040" cy="729124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D2B291EE-518E-49AB-83D1-7D46C61BD681}"/>
              </a:ext>
            </a:extLst>
          </p:cNvPr>
          <p:cNvSpPr/>
          <p:nvPr/>
        </p:nvSpPr>
        <p:spPr>
          <a:xfrm>
            <a:off x="8425986" y="2024618"/>
            <a:ext cx="194717" cy="377801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E7FCB635-EA22-4F31-B529-9C1E1CA4C60A}"/>
              </a:ext>
            </a:extLst>
          </p:cNvPr>
          <p:cNvSpPr/>
          <p:nvPr/>
        </p:nvSpPr>
        <p:spPr>
          <a:xfrm>
            <a:off x="8263344" y="2402552"/>
            <a:ext cx="163224" cy="168883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3BBF31F-1272-4E25-925A-D0E71A1709F4}"/>
              </a:ext>
            </a:extLst>
          </p:cNvPr>
          <p:cNvSpPr/>
          <p:nvPr/>
        </p:nvSpPr>
        <p:spPr>
          <a:xfrm>
            <a:off x="8617658" y="2024618"/>
            <a:ext cx="129314" cy="377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EC0304DD-B728-46AC-A983-97B990DE6BB1}"/>
              </a:ext>
            </a:extLst>
          </p:cNvPr>
          <p:cNvSpPr/>
          <p:nvPr/>
        </p:nvSpPr>
        <p:spPr>
          <a:xfrm>
            <a:off x="8425986" y="2402420"/>
            <a:ext cx="320986" cy="16889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C201FF8C-35DE-47A2-B7E5-8BBD5533A8ED}"/>
              </a:ext>
            </a:extLst>
          </p:cNvPr>
          <p:cNvSpPr/>
          <p:nvPr/>
        </p:nvSpPr>
        <p:spPr>
          <a:xfrm>
            <a:off x="9252012" y="2024618"/>
            <a:ext cx="194717" cy="377801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538D535D-4B9D-443E-9CC3-89AC03406065}"/>
              </a:ext>
            </a:extLst>
          </p:cNvPr>
          <p:cNvSpPr/>
          <p:nvPr/>
        </p:nvSpPr>
        <p:spPr>
          <a:xfrm>
            <a:off x="9089370" y="2402552"/>
            <a:ext cx="163224" cy="1688830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2654303-ECF3-4E21-9FD3-055C7C870969}"/>
              </a:ext>
            </a:extLst>
          </p:cNvPr>
          <p:cNvSpPr/>
          <p:nvPr/>
        </p:nvSpPr>
        <p:spPr>
          <a:xfrm>
            <a:off x="9443684" y="2024618"/>
            <a:ext cx="129314" cy="3778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9A26CF1C-4F01-450B-8241-226A42C79B48}"/>
              </a:ext>
            </a:extLst>
          </p:cNvPr>
          <p:cNvSpPr/>
          <p:nvPr/>
        </p:nvSpPr>
        <p:spPr>
          <a:xfrm>
            <a:off x="9252012" y="2402420"/>
            <a:ext cx="320986" cy="16889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757626" y="4865382"/>
            <a:ext cx="2255336" cy="377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757626" y="5243317"/>
            <a:ext cx="2255336" cy="3535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757626" y="5806856"/>
            <a:ext cx="2255336" cy="3669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757626" y="6173762"/>
            <a:ext cx="2255336" cy="377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615850" y="4865382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757625" y="4865382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066480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757625" y="4491140"/>
            <a:ext cx="225533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6815718" y="6561317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520567" y="6561317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225416" y="6561317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8930266" y="6561317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035540" y="6452825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035540" y="5892108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035540" y="5331391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035540" y="4770674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6815491" y="4665500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17" y="382782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/>
          <p:nvPr/>
        </p:nvCxnSpPr>
        <p:spPr>
          <a:xfrm>
            <a:off x="6899402" y="486547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/>
          <p:nvPr/>
        </p:nvCxnSpPr>
        <p:spPr>
          <a:xfrm>
            <a:off x="6899402" y="6551697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BA1E0D95-4A24-42CF-8212-2ECE61E5D411}"/>
              </a:ext>
            </a:extLst>
          </p:cNvPr>
          <p:cNvCxnSpPr/>
          <p:nvPr/>
        </p:nvCxnSpPr>
        <p:spPr>
          <a:xfrm>
            <a:off x="6899402" y="505216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55FCBA2A-B3D9-4FC9-9E84-203953DF0BDD}"/>
              </a:ext>
            </a:extLst>
          </p:cNvPr>
          <p:cNvCxnSpPr/>
          <p:nvPr/>
        </p:nvCxnSpPr>
        <p:spPr>
          <a:xfrm>
            <a:off x="6899402" y="523885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166F54D5-8ED0-46DF-AB40-F05A85E1D683}"/>
              </a:ext>
            </a:extLst>
          </p:cNvPr>
          <p:cNvCxnSpPr/>
          <p:nvPr/>
        </p:nvCxnSpPr>
        <p:spPr>
          <a:xfrm>
            <a:off x="6899402" y="539125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06A857B6-F0B8-4AA4-9A53-EF8717C40AA1}"/>
              </a:ext>
            </a:extLst>
          </p:cNvPr>
          <p:cNvCxnSpPr/>
          <p:nvPr/>
        </p:nvCxnSpPr>
        <p:spPr>
          <a:xfrm>
            <a:off x="6899402" y="559699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D3293C6C-9ABA-49E5-B898-C3CE65AE20E2}"/>
              </a:ext>
            </a:extLst>
          </p:cNvPr>
          <p:cNvCxnSpPr/>
          <p:nvPr/>
        </p:nvCxnSpPr>
        <p:spPr>
          <a:xfrm>
            <a:off x="6899402" y="580273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4C59144D-21E7-42F3-A2AF-93B7270481F7}"/>
              </a:ext>
            </a:extLst>
          </p:cNvPr>
          <p:cNvCxnSpPr/>
          <p:nvPr/>
        </p:nvCxnSpPr>
        <p:spPr>
          <a:xfrm>
            <a:off x="6899402" y="600847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B0454A99-C08A-499C-862F-922D27E789A2}"/>
              </a:ext>
            </a:extLst>
          </p:cNvPr>
          <p:cNvCxnSpPr/>
          <p:nvPr/>
        </p:nvCxnSpPr>
        <p:spPr>
          <a:xfrm>
            <a:off x="6899402" y="616849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EC1BC0E-53AF-40B5-9354-470B9C1CA536}"/>
              </a:ext>
            </a:extLst>
          </p:cNvPr>
          <p:cNvCxnSpPr/>
          <p:nvPr/>
        </p:nvCxnSpPr>
        <p:spPr>
          <a:xfrm>
            <a:off x="6899402" y="6360097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6899402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ED2DD8FA-95C6-4176-AAD9-30BD3CEBE263}"/>
              </a:ext>
            </a:extLst>
          </p:cNvPr>
          <p:cNvCxnSpPr>
            <a:cxnSpLocks/>
          </p:cNvCxnSpPr>
          <p:nvPr/>
        </p:nvCxnSpPr>
        <p:spPr>
          <a:xfrm>
            <a:off x="6987576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9FF90D2C-0697-4FC1-9AC2-0A791650D370}"/>
              </a:ext>
            </a:extLst>
          </p:cNvPr>
          <p:cNvCxnSpPr>
            <a:cxnSpLocks/>
          </p:cNvCxnSpPr>
          <p:nvPr/>
        </p:nvCxnSpPr>
        <p:spPr>
          <a:xfrm>
            <a:off x="7197670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F9043C83-B4DA-46C5-B3D7-AB357C189DF5}"/>
              </a:ext>
            </a:extLst>
          </p:cNvPr>
          <p:cNvCxnSpPr>
            <a:cxnSpLocks/>
          </p:cNvCxnSpPr>
          <p:nvPr/>
        </p:nvCxnSpPr>
        <p:spPr>
          <a:xfrm>
            <a:off x="7483964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D82A58F6-5DFD-4264-95D4-429A0CE2F816}"/>
              </a:ext>
            </a:extLst>
          </p:cNvPr>
          <p:cNvCxnSpPr>
            <a:cxnSpLocks/>
          </p:cNvCxnSpPr>
          <p:nvPr/>
        </p:nvCxnSpPr>
        <p:spPr>
          <a:xfrm>
            <a:off x="7876938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7E95929A-B518-45DE-B1D2-AF2F4D41495D}"/>
              </a:ext>
            </a:extLst>
          </p:cNvPr>
          <p:cNvCxnSpPr>
            <a:cxnSpLocks/>
          </p:cNvCxnSpPr>
          <p:nvPr/>
        </p:nvCxnSpPr>
        <p:spPr>
          <a:xfrm>
            <a:off x="8391832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F59459C2-9D6F-4849-938E-3F73EC7B367D}"/>
              </a:ext>
            </a:extLst>
          </p:cNvPr>
          <p:cNvCxnSpPr>
            <a:cxnSpLocks/>
          </p:cNvCxnSpPr>
          <p:nvPr/>
        </p:nvCxnSpPr>
        <p:spPr>
          <a:xfrm>
            <a:off x="9010142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6">
            <a:extLst>
              <a:ext uri="{FF2B5EF4-FFF2-40B4-BE49-F238E27FC236}">
                <a16:creationId xmlns:a16="http://schemas.microsoft.com/office/drawing/2014/main" id="{AEDB705E-83F8-45F4-BCB4-0B1205F04350}"/>
              </a:ext>
            </a:extLst>
          </p:cNvPr>
          <p:cNvCxnSpPr>
            <a:cxnSpLocks/>
          </p:cNvCxnSpPr>
          <p:nvPr/>
        </p:nvCxnSpPr>
        <p:spPr>
          <a:xfrm>
            <a:off x="5510205" y="2024618"/>
            <a:ext cx="0" cy="37780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15BC60B-AF78-4A6E-A3CD-F148D9F6E81A}"/>
              </a:ext>
            </a:extLst>
          </p:cNvPr>
          <p:cNvSpPr/>
          <p:nvPr/>
        </p:nvSpPr>
        <p:spPr>
          <a:xfrm>
            <a:off x="5329253" y="3246901"/>
            <a:ext cx="4417422" cy="6787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8" name="Conector reto 25">
            <a:extLst>
              <a:ext uri="{FF2B5EF4-FFF2-40B4-BE49-F238E27FC236}">
                <a16:creationId xmlns:a16="http://schemas.microsoft.com/office/drawing/2014/main" id="{81D8C05D-18E8-4E96-99F9-DB03EB5A518A}"/>
              </a:ext>
            </a:extLst>
          </p:cNvPr>
          <p:cNvCxnSpPr>
            <a:cxnSpLocks/>
          </p:cNvCxnSpPr>
          <p:nvPr/>
        </p:nvCxnSpPr>
        <p:spPr>
          <a:xfrm>
            <a:off x="5172499" y="2393710"/>
            <a:ext cx="687977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6">
            <a:extLst>
              <a:ext uri="{FF2B5EF4-FFF2-40B4-BE49-F238E27FC236}">
                <a16:creationId xmlns:a16="http://schemas.microsoft.com/office/drawing/2014/main" id="{51F17652-9BE3-4354-9B98-9BC41A61BECC}"/>
              </a:ext>
            </a:extLst>
          </p:cNvPr>
          <p:cNvCxnSpPr>
            <a:cxnSpLocks/>
          </p:cNvCxnSpPr>
          <p:nvPr/>
        </p:nvCxnSpPr>
        <p:spPr>
          <a:xfrm>
            <a:off x="5510205" y="2393710"/>
            <a:ext cx="0" cy="124647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25">
            <a:extLst>
              <a:ext uri="{FF2B5EF4-FFF2-40B4-BE49-F238E27FC236}">
                <a16:creationId xmlns:a16="http://schemas.microsoft.com/office/drawing/2014/main" id="{57E54C46-E608-4FBB-91A3-E860E682BCEF}"/>
              </a:ext>
            </a:extLst>
          </p:cNvPr>
          <p:cNvCxnSpPr>
            <a:cxnSpLocks/>
          </p:cNvCxnSpPr>
          <p:nvPr/>
        </p:nvCxnSpPr>
        <p:spPr>
          <a:xfrm>
            <a:off x="5173711" y="3640183"/>
            <a:ext cx="4572965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tângulo 21">
            <a:extLst>
              <a:ext uri="{FF2B5EF4-FFF2-40B4-BE49-F238E27FC236}">
                <a16:creationId xmlns:a16="http://schemas.microsoft.com/office/drawing/2014/main" id="{6EE37434-48CB-4995-8AA0-45B2F1BAEDE6}"/>
              </a:ext>
            </a:extLst>
          </p:cNvPr>
          <p:cNvSpPr/>
          <p:nvPr/>
        </p:nvSpPr>
        <p:spPr>
          <a:xfrm>
            <a:off x="10372613" y="3180789"/>
            <a:ext cx="1383532" cy="1024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tângulo 22">
            <a:extLst>
              <a:ext uri="{FF2B5EF4-FFF2-40B4-BE49-F238E27FC236}">
                <a16:creationId xmlns:a16="http://schemas.microsoft.com/office/drawing/2014/main" id="{90E3540F-748A-4877-96FA-3046306D9233}"/>
              </a:ext>
            </a:extLst>
          </p:cNvPr>
          <p:cNvSpPr/>
          <p:nvPr/>
        </p:nvSpPr>
        <p:spPr>
          <a:xfrm>
            <a:off x="10372613" y="4204807"/>
            <a:ext cx="1383532" cy="4286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ângulo 24">
            <a:extLst>
              <a:ext uri="{FF2B5EF4-FFF2-40B4-BE49-F238E27FC236}">
                <a16:creationId xmlns:a16="http://schemas.microsoft.com/office/drawing/2014/main" id="{0035ACB8-EA3F-47F0-9B46-17C2A2C7F9AF}"/>
              </a:ext>
            </a:extLst>
          </p:cNvPr>
          <p:cNvSpPr/>
          <p:nvPr/>
        </p:nvSpPr>
        <p:spPr>
          <a:xfrm>
            <a:off x="10372613" y="4633460"/>
            <a:ext cx="1383532" cy="10255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Conector reto 6">
            <a:extLst>
              <a:ext uri="{FF2B5EF4-FFF2-40B4-BE49-F238E27FC236}">
                <a16:creationId xmlns:a16="http://schemas.microsoft.com/office/drawing/2014/main" id="{68BF4D7C-11FC-442F-9252-8394ADA5F735}"/>
              </a:ext>
            </a:extLst>
          </p:cNvPr>
          <p:cNvCxnSpPr>
            <a:cxnSpLocks/>
          </p:cNvCxnSpPr>
          <p:nvPr/>
        </p:nvCxnSpPr>
        <p:spPr>
          <a:xfrm>
            <a:off x="10231916" y="4204806"/>
            <a:ext cx="0" cy="42865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25">
            <a:extLst>
              <a:ext uri="{FF2B5EF4-FFF2-40B4-BE49-F238E27FC236}">
                <a16:creationId xmlns:a16="http://schemas.microsoft.com/office/drawing/2014/main" id="{A3D6E44F-3765-4516-9A58-73D47B4BCEB2}"/>
              </a:ext>
            </a:extLst>
          </p:cNvPr>
          <p:cNvCxnSpPr>
            <a:cxnSpLocks/>
          </p:cNvCxnSpPr>
          <p:nvPr/>
        </p:nvCxnSpPr>
        <p:spPr>
          <a:xfrm>
            <a:off x="10028624" y="4204806"/>
            <a:ext cx="34398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25">
            <a:extLst>
              <a:ext uri="{FF2B5EF4-FFF2-40B4-BE49-F238E27FC236}">
                <a16:creationId xmlns:a16="http://schemas.microsoft.com/office/drawing/2014/main" id="{9FAC66B7-57B1-46F6-975A-5371EB3D4D9A}"/>
              </a:ext>
            </a:extLst>
          </p:cNvPr>
          <p:cNvCxnSpPr>
            <a:cxnSpLocks/>
          </p:cNvCxnSpPr>
          <p:nvPr/>
        </p:nvCxnSpPr>
        <p:spPr>
          <a:xfrm>
            <a:off x="10028624" y="4622771"/>
            <a:ext cx="34398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25">
            <a:extLst>
              <a:ext uri="{FF2B5EF4-FFF2-40B4-BE49-F238E27FC236}">
                <a16:creationId xmlns:a16="http://schemas.microsoft.com/office/drawing/2014/main" id="{18B32CDF-525E-4AD8-9E70-3352B0CE8CC9}"/>
              </a:ext>
            </a:extLst>
          </p:cNvPr>
          <p:cNvCxnSpPr>
            <a:cxnSpLocks/>
          </p:cNvCxnSpPr>
          <p:nvPr/>
        </p:nvCxnSpPr>
        <p:spPr>
          <a:xfrm>
            <a:off x="10033244" y="5649779"/>
            <a:ext cx="34398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25">
            <a:extLst>
              <a:ext uri="{FF2B5EF4-FFF2-40B4-BE49-F238E27FC236}">
                <a16:creationId xmlns:a16="http://schemas.microsoft.com/office/drawing/2014/main" id="{8878757B-76F3-4F0C-B7CF-91E080A4F04F}"/>
              </a:ext>
            </a:extLst>
          </p:cNvPr>
          <p:cNvCxnSpPr>
            <a:cxnSpLocks/>
          </p:cNvCxnSpPr>
          <p:nvPr/>
        </p:nvCxnSpPr>
        <p:spPr>
          <a:xfrm>
            <a:off x="9257099" y="3180789"/>
            <a:ext cx="34398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6">
            <a:extLst>
              <a:ext uri="{FF2B5EF4-FFF2-40B4-BE49-F238E27FC236}">
                <a16:creationId xmlns:a16="http://schemas.microsoft.com/office/drawing/2014/main" id="{0B7846ED-8155-474D-9584-A108BB8BC84A}"/>
              </a:ext>
            </a:extLst>
          </p:cNvPr>
          <p:cNvCxnSpPr>
            <a:cxnSpLocks/>
          </p:cNvCxnSpPr>
          <p:nvPr/>
        </p:nvCxnSpPr>
        <p:spPr>
          <a:xfrm>
            <a:off x="10240124" y="4621209"/>
            <a:ext cx="0" cy="102857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6">
            <a:extLst>
              <a:ext uri="{FF2B5EF4-FFF2-40B4-BE49-F238E27FC236}">
                <a16:creationId xmlns:a16="http://schemas.microsoft.com/office/drawing/2014/main" id="{BD9AE4B9-0998-4411-9D1E-D920D71AA26C}"/>
              </a:ext>
            </a:extLst>
          </p:cNvPr>
          <p:cNvCxnSpPr>
            <a:cxnSpLocks/>
          </p:cNvCxnSpPr>
          <p:nvPr/>
        </p:nvCxnSpPr>
        <p:spPr>
          <a:xfrm>
            <a:off x="10228831" y="3180789"/>
            <a:ext cx="0" cy="102857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2">
                <a:extLst>
                  <a:ext uri="{FF2B5EF4-FFF2-40B4-BE49-F238E27FC236}">
                    <a16:creationId xmlns:a16="http://schemas.microsoft.com/office/drawing/2014/main" id="{454326C9-9F26-4BA2-AE76-BBA14A6906CB}"/>
                  </a:ext>
                </a:extLst>
              </p:cNvPr>
              <p:cNvSpPr txBox="1"/>
              <p:nvPr/>
            </p:nvSpPr>
            <p:spPr>
              <a:xfrm>
                <a:off x="5036168" y="1428746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1" name="TextBox 2">
                <a:extLst>
                  <a:ext uri="{FF2B5EF4-FFF2-40B4-BE49-F238E27FC236}">
                    <a16:creationId xmlns:a16="http://schemas.microsoft.com/office/drawing/2014/main" id="{454326C9-9F26-4BA2-AE76-BBA14A690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68" y="1428746"/>
                <a:ext cx="53853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2">
                <a:extLst>
                  <a:ext uri="{FF2B5EF4-FFF2-40B4-BE49-F238E27FC236}">
                    <a16:creationId xmlns:a16="http://schemas.microsoft.com/office/drawing/2014/main" id="{4AE333CE-E422-4A5F-BC90-F1F8E4919BCE}"/>
                  </a:ext>
                </a:extLst>
              </p:cNvPr>
              <p:cNvSpPr txBox="1"/>
              <p:nvPr/>
            </p:nvSpPr>
            <p:spPr>
              <a:xfrm>
                <a:off x="5036168" y="2012808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2" name="TextBox 2">
                <a:extLst>
                  <a:ext uri="{FF2B5EF4-FFF2-40B4-BE49-F238E27FC236}">
                    <a16:creationId xmlns:a16="http://schemas.microsoft.com/office/drawing/2014/main" id="{4AE333CE-E422-4A5F-BC90-F1F8E4919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68" y="2012808"/>
                <a:ext cx="53853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2">
                <a:extLst>
                  <a:ext uri="{FF2B5EF4-FFF2-40B4-BE49-F238E27FC236}">
                    <a16:creationId xmlns:a16="http://schemas.microsoft.com/office/drawing/2014/main" id="{17EA72CA-C919-41B5-8E52-DD9B569A44C8}"/>
                  </a:ext>
                </a:extLst>
              </p:cNvPr>
              <p:cNvSpPr txBox="1"/>
              <p:nvPr/>
            </p:nvSpPr>
            <p:spPr>
              <a:xfrm>
                <a:off x="6651927" y="1633848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3" name="TextBox 2">
                <a:extLst>
                  <a:ext uri="{FF2B5EF4-FFF2-40B4-BE49-F238E27FC236}">
                    <a16:creationId xmlns:a16="http://schemas.microsoft.com/office/drawing/2014/main" id="{17EA72CA-C919-41B5-8E52-DD9B569A4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927" y="1633848"/>
                <a:ext cx="53853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2">
                <a:extLst>
                  <a:ext uri="{FF2B5EF4-FFF2-40B4-BE49-F238E27FC236}">
                    <a16:creationId xmlns:a16="http://schemas.microsoft.com/office/drawing/2014/main" id="{9D2FAC71-A080-4AA9-8856-CB3D84F5F762}"/>
                  </a:ext>
                </a:extLst>
              </p:cNvPr>
              <p:cNvSpPr txBox="1"/>
              <p:nvPr/>
            </p:nvSpPr>
            <p:spPr>
              <a:xfrm>
                <a:off x="7362289" y="2865466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4" name="TextBox 2">
                <a:extLst>
                  <a:ext uri="{FF2B5EF4-FFF2-40B4-BE49-F238E27FC236}">
                    <a16:creationId xmlns:a16="http://schemas.microsoft.com/office/drawing/2014/main" id="{9D2FAC71-A080-4AA9-8856-CB3D84F5F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289" y="2865466"/>
                <a:ext cx="53853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2">
                <a:extLst>
                  <a:ext uri="{FF2B5EF4-FFF2-40B4-BE49-F238E27FC236}">
                    <a16:creationId xmlns:a16="http://schemas.microsoft.com/office/drawing/2014/main" id="{A13ED04E-FD45-4A36-B8A8-8D837F2A8649}"/>
                  </a:ext>
                </a:extLst>
              </p:cNvPr>
              <p:cNvSpPr txBox="1"/>
              <p:nvPr/>
            </p:nvSpPr>
            <p:spPr>
              <a:xfrm>
                <a:off x="5039200" y="2688515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5" name="TextBox 2">
                <a:extLst>
                  <a:ext uri="{FF2B5EF4-FFF2-40B4-BE49-F238E27FC236}">
                    <a16:creationId xmlns:a16="http://schemas.microsoft.com/office/drawing/2014/main" id="{A13ED04E-FD45-4A36-B8A8-8D837F2A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00" y="2688515"/>
                <a:ext cx="53853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2">
                <a:extLst>
                  <a:ext uri="{FF2B5EF4-FFF2-40B4-BE49-F238E27FC236}">
                    <a16:creationId xmlns:a16="http://schemas.microsoft.com/office/drawing/2014/main" id="{7B038F7D-686E-4475-914D-A2ADD10377EC}"/>
                  </a:ext>
                </a:extLst>
              </p:cNvPr>
              <p:cNvSpPr txBox="1"/>
              <p:nvPr/>
            </p:nvSpPr>
            <p:spPr>
              <a:xfrm>
                <a:off x="9630681" y="4243731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6" name="TextBox 2">
                <a:extLst>
                  <a:ext uri="{FF2B5EF4-FFF2-40B4-BE49-F238E27FC236}">
                    <a16:creationId xmlns:a16="http://schemas.microsoft.com/office/drawing/2014/main" id="{7B038F7D-686E-4475-914D-A2ADD103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681" y="4243731"/>
                <a:ext cx="538537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2">
            <a:extLst>
              <a:ext uri="{FF2B5EF4-FFF2-40B4-BE49-F238E27FC236}">
                <a16:creationId xmlns:a16="http://schemas.microsoft.com/office/drawing/2014/main" id="{3EAFCB0D-420C-4EC9-90EA-3C055904128D}"/>
              </a:ext>
            </a:extLst>
          </p:cNvPr>
          <p:cNvSpPr txBox="1"/>
          <p:nvPr/>
        </p:nvSpPr>
        <p:spPr>
          <a:xfrm>
            <a:off x="10702429" y="3568571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latin typeface="+mj-lt"/>
                <a:cs typeface="Arial" panose="020B0604020202020204" pitchFamily="34" charset="0"/>
              </a:rPr>
              <a:t>Halita</a:t>
            </a:r>
          </a:p>
        </p:txBody>
      </p:sp>
      <p:sp>
        <p:nvSpPr>
          <p:cNvPr id="128" name="TextBox 2">
            <a:extLst>
              <a:ext uri="{FF2B5EF4-FFF2-40B4-BE49-F238E27FC236}">
                <a16:creationId xmlns:a16="http://schemas.microsoft.com/office/drawing/2014/main" id="{8FED9495-B29F-4F8E-83D0-649E850495AE}"/>
              </a:ext>
            </a:extLst>
          </p:cNvPr>
          <p:cNvSpPr txBox="1"/>
          <p:nvPr/>
        </p:nvSpPr>
        <p:spPr>
          <a:xfrm>
            <a:off x="10702429" y="4976665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latin typeface="+mj-lt"/>
                <a:cs typeface="Arial" panose="020B0604020202020204" pitchFamily="34" charset="0"/>
              </a:rPr>
              <a:t>Halita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2">
                <a:extLst>
                  <a:ext uri="{FF2B5EF4-FFF2-40B4-BE49-F238E27FC236}">
                    <a16:creationId xmlns:a16="http://schemas.microsoft.com/office/drawing/2014/main" id="{BC2390BA-4985-4832-8669-739D5B7B9CE9}"/>
                  </a:ext>
                </a:extLst>
              </p:cNvPr>
              <p:cNvSpPr txBox="1"/>
              <p:nvPr/>
            </p:nvSpPr>
            <p:spPr>
              <a:xfrm>
                <a:off x="10782177" y="4254145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0" name="TextBox 2">
                <a:extLst>
                  <a:ext uri="{FF2B5EF4-FFF2-40B4-BE49-F238E27FC236}">
                    <a16:creationId xmlns:a16="http://schemas.microsoft.com/office/drawing/2014/main" id="{BC2390BA-4985-4832-8669-739D5B7B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177" y="4254145"/>
                <a:ext cx="538537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2">
                <a:extLst>
                  <a:ext uri="{FF2B5EF4-FFF2-40B4-BE49-F238E27FC236}">
                    <a16:creationId xmlns:a16="http://schemas.microsoft.com/office/drawing/2014/main" id="{F94CF437-32F1-42C7-B9A3-EED2A0811300}"/>
                  </a:ext>
                </a:extLst>
              </p:cNvPr>
              <p:cNvSpPr txBox="1"/>
              <p:nvPr/>
            </p:nvSpPr>
            <p:spPr>
              <a:xfrm>
                <a:off x="9019237" y="422040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2" name="TextBox 2">
                <a:extLst>
                  <a:ext uri="{FF2B5EF4-FFF2-40B4-BE49-F238E27FC236}">
                    <a16:creationId xmlns:a16="http://schemas.microsoft.com/office/drawing/2014/main" id="{F94CF437-32F1-42C7-B9A3-EED2A081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37" y="422040"/>
                <a:ext cx="53853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2">
                <a:extLst>
                  <a:ext uri="{FF2B5EF4-FFF2-40B4-BE49-F238E27FC236}">
                    <a16:creationId xmlns:a16="http://schemas.microsoft.com/office/drawing/2014/main" id="{5386465B-B507-46BA-9035-463F064A5241}"/>
                  </a:ext>
                </a:extLst>
              </p:cNvPr>
              <p:cNvSpPr txBox="1"/>
              <p:nvPr/>
            </p:nvSpPr>
            <p:spPr>
              <a:xfrm>
                <a:off x="434405" y="1043731"/>
                <a:ext cx="450508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ea typeface="Eurostile" charset="0"/>
                    <a:cs typeface="Arial" panose="020B0604020202020204" pitchFamily="34" charset="0"/>
                  </a:rPr>
                  <a:t>Nova definição do cenário 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ea typeface="Eurostile" charset="0"/>
                    <a:cs typeface="Arial" panose="020B0604020202020204" pitchFamily="34" charset="0"/>
                  </a:rPr>
                  <a:t>(variáveis de entrada)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Lâmina d’água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Soterramento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Diâmetro da broca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Densidade fluido perfuração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Altura de sal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Espessura da intercalação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(parâmetros de entrada)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Litologia (rocha) da intercalação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Instantes de interesse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lvl="1"/>
                <a:endParaRPr lang="pt-BR" sz="1600" dirty="0">
                  <a:cs typeface="Arial" panose="020B0604020202020204" pitchFamily="34" charset="0"/>
                </a:endParaRPr>
              </a:p>
              <a:p>
                <a:r>
                  <a:rPr lang="pt-BR" sz="1600" b="1" dirty="0">
                    <a:cs typeface="Arial" panose="020B0604020202020204" pitchFamily="34" charset="0"/>
                  </a:rPr>
                  <a:t>Novo resultado da simulação numérica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(variável de saída)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Deslocamento da profundidade de interesse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pt-BR" sz="16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1" name="TextBox 2">
                <a:extLst>
                  <a:ext uri="{FF2B5EF4-FFF2-40B4-BE49-F238E27FC236}">
                    <a16:creationId xmlns:a16="http://schemas.microsoft.com/office/drawing/2014/main" id="{5386465B-B507-46BA-9035-463F064A5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05" y="1043731"/>
                <a:ext cx="4505081" cy="3785652"/>
              </a:xfrm>
              <a:prstGeom prst="rect">
                <a:avLst/>
              </a:prstGeom>
              <a:blipFill>
                <a:blip r:embed="rId14"/>
                <a:stretch>
                  <a:fillRect l="-677" t="-483" b="-11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2">
            <a:extLst>
              <a:ext uri="{FF2B5EF4-FFF2-40B4-BE49-F238E27FC236}">
                <a16:creationId xmlns:a16="http://schemas.microsoft.com/office/drawing/2014/main" id="{A95E5EB4-9482-4815-AA65-AB322026E3AD}"/>
              </a:ext>
            </a:extLst>
          </p:cNvPr>
          <p:cNvSpPr txBox="1"/>
          <p:nvPr/>
        </p:nvSpPr>
        <p:spPr>
          <a:xfrm>
            <a:off x="50734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16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2">
                <a:extLst>
                  <a:ext uri="{FF2B5EF4-FFF2-40B4-BE49-F238E27FC236}">
                    <a16:creationId xmlns:a16="http://schemas.microsoft.com/office/drawing/2014/main" id="{072E712D-D86A-4AC5-A3F9-DFE300843E18}"/>
                  </a:ext>
                </a:extLst>
              </p:cNvPr>
              <p:cNvSpPr txBox="1"/>
              <p:nvPr/>
            </p:nvSpPr>
            <p:spPr>
              <a:xfrm>
                <a:off x="442113" y="1043731"/>
                <a:ext cx="3698087" cy="439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ea typeface="Eurostile" charset="0"/>
                    <a:cs typeface="Arial" panose="020B0604020202020204" pitchFamily="34" charset="0"/>
                  </a:rPr>
                  <a:t>Definição de entradas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Intervalo de variação das variáveis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0, 2000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500, 4000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17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14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12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</m:t>
                    </m:r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10,  12,  14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lb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gal</m:t>
                    </m:r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50, 2000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0.5, 5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Intervalo de variação dos parâmetros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alita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aquidrita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0,  24,  48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pt-BR" sz="1600" dirty="0">
                  <a:cs typeface="Arial" panose="020B0604020202020204" pitchFamily="34" charset="0"/>
                </a:endParaRPr>
              </a:p>
              <a:p>
                <a:r>
                  <a:rPr lang="pt-BR" sz="1600" b="1" dirty="0">
                    <a:cs typeface="Arial" panose="020B0604020202020204" pitchFamily="34" charset="0"/>
                  </a:rPr>
                  <a:t>Definição das saídas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Caso com intercalação de halita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,0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24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48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Caso com intercalação de taquidrita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,0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,24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,48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1" name="TextBox 2">
                <a:extLst>
                  <a:ext uri="{FF2B5EF4-FFF2-40B4-BE49-F238E27FC236}">
                    <a16:creationId xmlns:a16="http://schemas.microsoft.com/office/drawing/2014/main" id="{072E712D-D86A-4AC5-A3F9-DFE300843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3" y="1043731"/>
                <a:ext cx="3698087" cy="4390113"/>
              </a:xfrm>
              <a:prstGeom prst="rect">
                <a:avLst/>
              </a:prstGeom>
              <a:blipFill>
                <a:blip r:embed="rId3"/>
                <a:stretch>
                  <a:fillRect l="-990" t="-417" b="-2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B0C727D-3B52-4567-B79A-D7F8D0775B39}"/>
              </a:ext>
            </a:extLst>
          </p:cNvPr>
          <p:cNvGrpSpPr/>
          <p:nvPr/>
        </p:nvGrpSpPr>
        <p:grpSpPr>
          <a:xfrm>
            <a:off x="4442612" y="281731"/>
            <a:ext cx="6720687" cy="2634054"/>
            <a:chOff x="4633113" y="1043731"/>
            <a:chExt cx="6720687" cy="2634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2">
                  <a:extLst>
                    <a:ext uri="{FF2B5EF4-FFF2-40B4-BE49-F238E27FC236}">
                      <a16:creationId xmlns:a16="http://schemas.microsoft.com/office/drawing/2014/main" id="{53C850C7-CE16-4585-ACB4-39830E0FBB8A}"/>
                    </a:ext>
                  </a:extLst>
                </p:cNvPr>
                <p:cNvSpPr txBox="1"/>
                <p:nvPr/>
              </p:nvSpPr>
              <p:spPr>
                <a:xfrm>
                  <a:off x="4633113" y="1043731"/>
                  <a:ext cx="5082387" cy="2634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600" b="1" dirty="0">
                      <a:ea typeface="Eurostile" charset="0"/>
                      <a:cs typeface="Arial" panose="020B0604020202020204" pitchFamily="34" charset="0"/>
                    </a:rPr>
                    <a:t>Geração dos dados</a:t>
                  </a:r>
                </a:p>
                <a:p>
                  <a:endParaRPr lang="pt-BR" sz="1600" b="1" dirty="0">
                    <a:ea typeface="Eurostile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48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48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/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,24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48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48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pt-BR" sz="1600" dirty="0"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4" name="TextBox 2">
                  <a:extLst>
                    <a:ext uri="{FF2B5EF4-FFF2-40B4-BE49-F238E27FC236}">
                      <a16:creationId xmlns:a16="http://schemas.microsoft.com/office/drawing/2014/main" id="{53C850C7-CE16-4585-ACB4-39830E0FB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3113" y="1043731"/>
                  <a:ext cx="5082387" cy="2634054"/>
                </a:xfrm>
                <a:prstGeom prst="rect">
                  <a:avLst/>
                </a:prstGeom>
                <a:blipFill>
                  <a:blip r:embed="rId4"/>
                  <a:stretch>
                    <a:fillRect l="-720" t="-6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FE2E33-DD99-4E0E-96F9-EADFDB6AB0AE}"/>
                </a:ext>
              </a:extLst>
            </p:cNvPr>
            <p:cNvSpPr txBox="1"/>
            <p:nvPr/>
          </p:nvSpPr>
          <p:spPr>
            <a:xfrm>
              <a:off x="9004301" y="1884434"/>
              <a:ext cx="23494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1170 casos com</a:t>
              </a:r>
            </a:p>
            <a:p>
              <a:r>
                <a:rPr lang="pt-BR" sz="1400" dirty="0"/>
                <a:t>intercalação de halita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41DCE0D-93BB-4052-A0C2-B0D4E087536B}"/>
                </a:ext>
              </a:extLst>
            </p:cNvPr>
            <p:cNvSpPr txBox="1"/>
            <p:nvPr/>
          </p:nvSpPr>
          <p:spPr>
            <a:xfrm>
              <a:off x="9004301" y="3032914"/>
              <a:ext cx="23494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660 casos com</a:t>
              </a:r>
            </a:p>
            <a:p>
              <a:r>
                <a:rPr lang="pt-BR" sz="1400" dirty="0"/>
                <a:t>intercalação de taquidrita</a:t>
              </a: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5DBF698-27B9-47EC-B8ED-1F5FC4560DBF}"/>
                </a:ext>
              </a:extLst>
            </p:cNvPr>
            <p:cNvSpPr/>
            <p:nvPr/>
          </p:nvSpPr>
          <p:spPr>
            <a:xfrm>
              <a:off x="8708239" y="1600200"/>
              <a:ext cx="133350" cy="85346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Right Brace 135">
              <a:extLst>
                <a:ext uri="{FF2B5EF4-FFF2-40B4-BE49-F238E27FC236}">
                  <a16:creationId xmlns:a16="http://schemas.microsoft.com/office/drawing/2014/main" id="{04D0B3E9-D818-4172-94AD-A3F9DEC8875B}"/>
                </a:ext>
              </a:extLst>
            </p:cNvPr>
            <p:cNvSpPr/>
            <p:nvPr/>
          </p:nvSpPr>
          <p:spPr>
            <a:xfrm>
              <a:off x="8708239" y="2760585"/>
              <a:ext cx="133350" cy="85346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8" name="TextBox 2">
            <a:extLst>
              <a:ext uri="{FF2B5EF4-FFF2-40B4-BE49-F238E27FC236}">
                <a16:creationId xmlns:a16="http://schemas.microsoft.com/office/drawing/2014/main" id="{AE402915-E253-4053-AC56-81106CCE4F3F}"/>
              </a:ext>
            </a:extLst>
          </p:cNvPr>
          <p:cNvSpPr txBox="1"/>
          <p:nvPr/>
        </p:nvSpPr>
        <p:spPr>
          <a:xfrm>
            <a:off x="4442612" y="3158921"/>
            <a:ext cx="6212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Casos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Cada caso corresponde a uma simulação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Simulações simples duram minutos e complexas duram horas</a:t>
            </a:r>
          </a:p>
        </p:txBody>
      </p:sp>
      <p:sp>
        <p:nvSpPr>
          <p:cNvPr id="139" name="TextBox 2">
            <a:extLst>
              <a:ext uri="{FF2B5EF4-FFF2-40B4-BE49-F238E27FC236}">
                <a16:creationId xmlns:a16="http://schemas.microsoft.com/office/drawing/2014/main" id="{A1CF9965-80EA-46BF-ACE7-E87E14D4443E}"/>
              </a:ext>
            </a:extLst>
          </p:cNvPr>
          <p:cNvSpPr txBox="1"/>
          <p:nvPr/>
        </p:nvSpPr>
        <p:spPr>
          <a:xfrm>
            <a:off x="4442612" y="4171395"/>
            <a:ext cx="6212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Modelos NN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Consideram-se 6 modelos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Casos com </a:t>
            </a:r>
            <a:r>
              <a:rPr lang="pt-BR" sz="1600" u="sng" dirty="0">
                <a:ea typeface="Eurostile" charset="0"/>
                <a:cs typeface="Arial" panose="020B0604020202020204" pitchFamily="34" charset="0"/>
              </a:rPr>
              <a:t>halita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0 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24 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48 h</a:t>
            </a:r>
          </a:p>
        </p:txBody>
      </p:sp>
      <p:sp>
        <p:nvSpPr>
          <p:cNvPr id="140" name="TextBox 2">
            <a:extLst>
              <a:ext uri="{FF2B5EF4-FFF2-40B4-BE49-F238E27FC236}">
                <a16:creationId xmlns:a16="http://schemas.microsoft.com/office/drawing/2014/main" id="{6F01EB6B-B581-4C57-B45C-CDCEC3D4219F}"/>
              </a:ext>
            </a:extLst>
          </p:cNvPr>
          <p:cNvSpPr txBox="1"/>
          <p:nvPr/>
        </p:nvSpPr>
        <p:spPr>
          <a:xfrm>
            <a:off x="8125612" y="4651137"/>
            <a:ext cx="3825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Casos com </a:t>
            </a:r>
            <a:r>
              <a:rPr lang="pt-BR" sz="1600" u="sng" dirty="0">
                <a:ea typeface="Eurostile" charset="0"/>
                <a:cs typeface="Arial" panose="020B0604020202020204" pitchFamily="34" charset="0"/>
              </a:rPr>
              <a:t>taquidrita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0 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24 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48 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D6C945-989F-4CE7-BD49-ECAFAADCD852}"/>
              </a:ext>
            </a:extLst>
          </p:cNvPr>
          <p:cNvSpPr txBox="1"/>
          <p:nvPr/>
        </p:nvSpPr>
        <p:spPr>
          <a:xfrm>
            <a:off x="8863406" y="2985291"/>
            <a:ext cx="2349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1830 casos</a:t>
            </a:r>
          </a:p>
        </p:txBody>
      </p:sp>
    </p:spTree>
    <p:extLst>
      <p:ext uri="{BB962C8B-B14F-4D97-AF65-F5344CB8AC3E}">
        <p14:creationId xmlns:p14="http://schemas.microsoft.com/office/powerpoint/2010/main" val="34760730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3607</TotalTime>
  <Words>2843</Words>
  <Application>Microsoft Office PowerPoint</Application>
  <PresentationFormat>Widescreen</PresentationFormat>
  <Paragraphs>705</Paragraphs>
  <Slides>27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bold</vt:lpstr>
      <vt:lpstr>Calibri Light</vt:lpstr>
      <vt:lpstr>Cambria Math</vt:lpstr>
      <vt:lpstr>Eurostile</vt:lpstr>
      <vt:lpstr>Proxima 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Fernandes</dc:creator>
  <cp:lastModifiedBy>Ricardo Fernandes</cp:lastModifiedBy>
  <cp:revision>224</cp:revision>
  <dcterms:created xsi:type="dcterms:W3CDTF">2019-09-26T17:56:56Z</dcterms:created>
  <dcterms:modified xsi:type="dcterms:W3CDTF">2020-02-18T01:56:57Z</dcterms:modified>
</cp:coreProperties>
</file>